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0"/>
  </p:notesMasterIdLst>
  <p:handoutMasterIdLst>
    <p:handoutMasterId r:id="rId31"/>
  </p:handoutMasterIdLst>
  <p:sldIdLst>
    <p:sldId id="256" r:id="rId5"/>
    <p:sldId id="289" r:id="rId6"/>
    <p:sldId id="363" r:id="rId7"/>
    <p:sldId id="266" r:id="rId8"/>
    <p:sldId id="310" r:id="rId9"/>
    <p:sldId id="311" r:id="rId10"/>
    <p:sldId id="309" r:id="rId11"/>
    <p:sldId id="282" r:id="rId12"/>
    <p:sldId id="318" r:id="rId13"/>
    <p:sldId id="319" r:id="rId14"/>
    <p:sldId id="320" r:id="rId15"/>
    <p:sldId id="291" r:id="rId16"/>
    <p:sldId id="290" r:id="rId17"/>
    <p:sldId id="322" r:id="rId18"/>
    <p:sldId id="324" r:id="rId19"/>
    <p:sldId id="323" r:id="rId20"/>
    <p:sldId id="333" r:id="rId21"/>
    <p:sldId id="331" r:id="rId22"/>
    <p:sldId id="345" r:id="rId23"/>
    <p:sldId id="362" r:id="rId24"/>
    <p:sldId id="357" r:id="rId25"/>
    <p:sldId id="361" r:id="rId26"/>
    <p:sldId id="358" r:id="rId27"/>
    <p:sldId id="359" r:id="rId28"/>
    <p:sldId id="360" r:id="rId2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3987" autoAdjust="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49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45C065-7973-41A8-A2CC-441A8BA3384C}" type="datetime1">
              <a:rPr lang="en-GB" smtClean="0"/>
              <a:t>19/12/2024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7A586-3225-45EC-B90F-43F9676D14C2}" type="datetime1">
              <a:rPr lang="en-GB" smtClean="0"/>
              <a:pPr/>
              <a:t>19/12/2024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33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07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87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4EDAA-5ADA-B79B-3BB2-8D245EE96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29783-93EB-C6AF-D524-3B92CE6518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3F699D-70A7-A432-0809-74A1F0F4E3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28696-EAC8-8E2E-76DF-95CA9BE3B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86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BC8DA-D958-EDA1-6188-CB0199AA1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6B8681-C3C5-CA55-720F-EFCA3611C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F5BE7E-1443-27F0-B092-A046BBC5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E4FF4-24BE-343F-D18E-E40A7B9C7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52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69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2C1FC-F313-3C67-E34D-384EA8288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F4622-873E-ADB4-EBC8-918A92E9E4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D33F7A-41C0-F007-60EC-2AEEDFE83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E06B4-6788-F508-B0AC-28FD6D4BB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361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364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GB" noProof="0" smtClean="0"/>
              <a:t>22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516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en-GB" noProof="0" dirty="0"/>
              <a:t>Click icon to add chart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en-GB" noProof="0" dirty="0"/>
              <a:t>Click icon to add SmartArt graphic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n-GB" noProof="0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n-GB" noProof="0" dirty="0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en-GB" noProof="0" dirty="0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en-GB" noProof="0" dirty="0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n-GB" noProof="0" dirty="0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Click icon to add picture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en-GB" noProof="0" dirty="0"/>
              <a:t>Click icon to add picture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78">
            <a:extLst>
              <a:ext uri="{FF2B5EF4-FFF2-40B4-BE49-F238E27FC236}">
                <a16:creationId xmlns:a16="http://schemas.microsoft.com/office/drawing/2014/main" id="{070A3402-9A39-23CD-7750-4321869758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 dirty="0"/>
          </a:p>
        </p:txBody>
      </p:sp>
      <p:sp>
        <p:nvSpPr>
          <p:cNvPr id="4" name="Rectangle 79">
            <a:extLst>
              <a:ext uri="{FF2B5EF4-FFF2-40B4-BE49-F238E27FC236}">
                <a16:creationId xmlns:a16="http://schemas.microsoft.com/office/drawing/2014/main" id="{E4B82DBE-25CF-F3B5-1880-8481B00321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 dirty="0"/>
          </a:p>
        </p:txBody>
      </p:sp>
      <p:sp>
        <p:nvSpPr>
          <p:cNvPr id="5" name="Rectangle 80">
            <a:extLst>
              <a:ext uri="{FF2B5EF4-FFF2-40B4-BE49-F238E27FC236}">
                <a16:creationId xmlns:a16="http://schemas.microsoft.com/office/drawing/2014/main" id="{129D3FB3-D244-F6DE-3566-848955D9A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916C2-60D4-43DF-A419-125642E0AF36}" type="slidenum">
              <a:rPr lang="en-GB" altLang="sk-SK"/>
              <a:pPr/>
              <a:t>‹#›</a:t>
            </a:fld>
            <a:endParaRPr lang="en-GB" altLang="sk-SK" dirty="0"/>
          </a:p>
        </p:txBody>
      </p:sp>
    </p:spTree>
    <p:extLst>
      <p:ext uri="{BB962C8B-B14F-4D97-AF65-F5344CB8AC3E}">
        <p14:creationId xmlns:p14="http://schemas.microsoft.com/office/powerpoint/2010/main" val="2419489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A3A902BE-6974-8079-AF9D-AE2CC5AE8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4743EEA-D995-6E7C-A2C6-68AF1DEDB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723A7F5-7B18-265C-F572-8C0B7A70A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5E16-D50F-4170-9761-AE36C37A2D45}" type="slidenum">
              <a:rPr lang="en-US" altLang="sk-SK"/>
              <a:pPr>
                <a:defRPr/>
              </a:pPr>
              <a:t>‹#›</a:t>
            </a:fld>
            <a:endParaRPr lang="en-US" altLang="sk-SK" dirty="0"/>
          </a:p>
        </p:txBody>
      </p:sp>
    </p:spTree>
    <p:extLst>
      <p:ext uri="{BB962C8B-B14F-4D97-AF65-F5344CB8AC3E}">
        <p14:creationId xmlns:p14="http://schemas.microsoft.com/office/powerpoint/2010/main" val="424464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n-GB" noProof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n-GB" noProof="0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n-GB" noProof="0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en-GB" noProof="0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en-GB" noProof="0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  <p:sldLayoutId id="2147483701" r:id="rId21"/>
    <p:sldLayoutId id="2147483702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7.wmf"/><Relationship Id="rId7" Type="http://schemas.openxmlformats.org/officeDocument/2006/relationships/oleObject" Target="../embeddings/oleObject7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sk.wikipedia.org/w/index.php?title=N%C3%A1hodn%C3%A1_premenn%C3%A1&amp;action=edit&amp;redlink=1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1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0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hackmath.net/sk/kalkulacka/normalne-rozdelenie?mean=1500&amp;sd=10&amp;above=&amp;area=below&amp;below=1492&amp;ll=&amp;ul=&amp;outsideLL=&amp;outsideUL=&amp;draw=Vypo%C4%8D%C3%ADtaj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5345" y="4476403"/>
            <a:ext cx="7176655" cy="1122202"/>
          </a:xfrm>
        </p:spPr>
        <p:txBody>
          <a:bodyPr rtlCol="0"/>
          <a:lstStyle/>
          <a:p>
            <a:pPr rtl="0"/>
            <a:r>
              <a:rPr lang="sk-SK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 Light" panose="020F0502020204030204" pitchFamily="34" charset="0"/>
              </a:rPr>
              <a:t>Bezpečnosť a spoľahlivosť Jadrových elektrárni</a:t>
            </a:r>
            <a:endParaRPr lang="en-GB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 Light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7495" y="6113363"/>
            <a:ext cx="4941770" cy="396660"/>
          </a:xfrm>
        </p:spPr>
        <p:txBody>
          <a:bodyPr rtlCol="0">
            <a:noAutofit/>
          </a:bodyPr>
          <a:lstStyle/>
          <a:p>
            <a:pPr rtl="0"/>
            <a:r>
              <a:rPr lang="sk-SK" sz="2800" dirty="0"/>
              <a:t>Jana Šimeg Veterníková</a:t>
            </a:r>
            <a:endParaRPr lang="en-GB" sz="2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167D529-2078-E8EC-A3E9-2203F9D83DDA}"/>
              </a:ext>
            </a:extLst>
          </p:cNvPr>
          <p:cNvSpPr txBox="1">
            <a:spLocks/>
          </p:cNvSpPr>
          <p:nvPr/>
        </p:nvSpPr>
        <p:spPr>
          <a:xfrm>
            <a:off x="7855527" y="411269"/>
            <a:ext cx="4239491" cy="175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800" dirty="0"/>
              <a:t>Postgraduálne štúdium</a:t>
            </a:r>
            <a:br>
              <a:rPr lang="sk-SK" sz="2800" dirty="0"/>
            </a:br>
            <a:r>
              <a:rPr lang="sk-SK" sz="2800" dirty="0"/>
              <a:t>UJFI FEI STU</a:t>
            </a:r>
            <a:br>
              <a:rPr lang="sk-SK" sz="2800" dirty="0"/>
            </a:br>
            <a:r>
              <a:rPr lang="sk-SK" sz="2800" dirty="0"/>
              <a:t>2024/2025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6F340516-FE35-FE5A-F2EA-60495890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1" t="30232" r="19191" b="14549"/>
          <a:stretch>
            <a:fillRect/>
          </a:stretch>
        </p:blipFill>
        <p:spPr bwMode="auto">
          <a:xfrm>
            <a:off x="0" y="771118"/>
            <a:ext cx="5606143" cy="558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F28D1-4E86-219D-33ED-891FCF53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54E7DDB-AA03-7452-CC3F-0B6008E7B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8572" y="0"/>
            <a:ext cx="7162800" cy="1219200"/>
          </a:xfrm>
        </p:spPr>
        <p:txBody>
          <a:bodyPr/>
          <a:lstStyle/>
          <a:p>
            <a:pPr algn="r"/>
            <a:r>
              <a:rPr lang="sk-SK" altLang="sk-SK" dirty="0">
                <a:solidFill>
                  <a:schemeClr val="accent2">
                    <a:lumMod val="75000"/>
                  </a:schemeClr>
                </a:solidFill>
              </a:rPr>
              <a:t>Príklady F-N krivky</a:t>
            </a:r>
            <a:endParaRPr lang="en-GB" alt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15313734-7DF9-25C2-A089-07E2A5D97418}"/>
              </a:ext>
            </a:extLst>
          </p:cNvPr>
          <p:cNvSpPr txBox="1">
            <a:spLocks noChangeArrowheads="1"/>
          </p:cNvSpPr>
          <p:nvPr/>
        </p:nvSpPr>
        <p:spPr bwMode="auto">
          <a:xfrm rot="3780079">
            <a:off x="1577996" y="3381131"/>
            <a:ext cx="32498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b="1" dirty="0">
                <a:latin typeface="John Handy LET" pitchFamily="2" charset="0"/>
              </a:rPr>
              <a:t>Existujúce  podniky</a:t>
            </a:r>
            <a:endParaRPr lang="en-GB" altLang="sk-SK" sz="1800" b="1" dirty="0">
              <a:latin typeface="John Handy LET" pitchFamily="2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76A2FDE3-B7BA-E1A7-7A51-BDB994DBF9E6}"/>
              </a:ext>
            </a:extLst>
          </p:cNvPr>
          <p:cNvSpPr txBox="1">
            <a:spLocks noChangeArrowheads="1"/>
          </p:cNvSpPr>
          <p:nvPr/>
        </p:nvSpPr>
        <p:spPr bwMode="auto">
          <a:xfrm rot="3780802">
            <a:off x="1137076" y="3685321"/>
            <a:ext cx="3214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b="1" dirty="0">
                <a:latin typeface="John Handy LET" pitchFamily="2" charset="0"/>
              </a:rPr>
              <a:t>Nové podniky</a:t>
            </a:r>
            <a:endParaRPr lang="en-GB" altLang="sk-SK" sz="1800" b="1" dirty="0">
              <a:latin typeface="John Handy LET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49D7C6D-AD8C-9EA3-CE3B-ABE8E6422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029" y="1023256"/>
            <a:ext cx="6955971" cy="533309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2F21ED-E88D-DE10-F5D5-2C727AE09A4E}"/>
              </a:ext>
            </a:extLst>
          </p:cNvPr>
          <p:cNvCxnSpPr/>
          <p:nvPr/>
        </p:nvCxnSpPr>
        <p:spPr>
          <a:xfrm>
            <a:off x="1426029" y="1023257"/>
            <a:ext cx="2590800" cy="4778829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6F4796-C43E-6E13-7607-3029C65AF3C7}"/>
              </a:ext>
            </a:extLst>
          </p:cNvPr>
          <p:cNvCxnSpPr/>
          <p:nvPr/>
        </p:nvCxnSpPr>
        <p:spPr>
          <a:xfrm>
            <a:off x="1940154" y="1023256"/>
            <a:ext cx="2590800" cy="477882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49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923C3609-BFD5-4BB0-FCC7-B3A9D0E871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9223" y="-131354"/>
            <a:ext cx="7162800" cy="1219200"/>
          </a:xfrm>
        </p:spPr>
        <p:txBody>
          <a:bodyPr/>
          <a:lstStyle/>
          <a:p>
            <a:pPr algn="r"/>
            <a:r>
              <a:rPr lang="sk-SK" altLang="sk-SK" dirty="0">
                <a:solidFill>
                  <a:schemeClr val="accent2">
                    <a:lumMod val="75000"/>
                  </a:schemeClr>
                </a:solidFill>
              </a:rPr>
              <a:t>Rozdelenie udalostí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A9498-6DE6-D2CB-B3C1-6948D5025FCF}"/>
              </a:ext>
            </a:extLst>
          </p:cNvPr>
          <p:cNvSpPr txBox="1"/>
          <p:nvPr/>
        </p:nvSpPr>
        <p:spPr>
          <a:xfrm>
            <a:off x="558799" y="605328"/>
            <a:ext cx="1145322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Poruchy: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1. ohrozenie jadrovej bezpečnosti bez priameho ohrozenia plnenia bezpečnostných funkcií,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2. narušenie bezpečnostných bariér alebo iných bezpečnostných opatrení bez priamych následkov,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3. vyvolanie plynutia limít a podmienok bezpečnej prevádzky a bezpečného vyraďovania,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4. porušenie limít a podmienok bez priamych následkov na plnenie bezpečnostných funkcií,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5. aktiváciu bezpečnostných systémov alebo ich aktiváciu zo skutočných príčin, ale bez priamych následkov,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6. porušenie technických podmienok alebo prepravných predpisov pri preprave bez priamych následkov,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7. iné narušenie spoľahlivosti zariadení vyžadujúce nápravné opatrenia na odstránenie následkov,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8. únik rádioaktívnych látok alebo ionizujúceho žiarenia, pri ktorom nie sú prekročené limity ožiarenia,</a:t>
            </a:r>
          </a:p>
          <a:p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D771F-79B8-A43C-2D66-E74806562673}"/>
              </a:ext>
            </a:extLst>
          </p:cNvPr>
          <p:cNvSpPr txBox="1"/>
          <p:nvPr/>
        </p:nvSpPr>
        <p:spPr>
          <a:xfrm>
            <a:off x="558800" y="4015939"/>
            <a:ext cx="112471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Nehody: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1. ohrozenie alebo narušenie plnenia bezpečnostných funkcií,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2. zlyhanie bezpečnostných systémov alebo aktiváciu bezpečnostných systémov zo skutočných príčin, ktorá vyžaduje opatrenia na odstránenie následkov,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3. závažné narušenie alebo zlyhanie bezpečnostných bariér,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4. únik rádioaktívnych látok alebo ionizujúceho žiarenia s prekročením limít ožiarenia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C76E40-48E3-A56B-CF85-CA366C5404C9}"/>
              </a:ext>
            </a:extLst>
          </p:cNvPr>
          <p:cNvSpPr txBox="1"/>
          <p:nvPr/>
        </p:nvSpPr>
        <p:spPr>
          <a:xfrm>
            <a:off x="558799" y="6148977"/>
            <a:ext cx="109677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000" b="1" u="sng" dirty="0">
                <a:latin typeface="Arial" panose="020B0604020202020204" pitchFamily="34" charset="0"/>
              </a:rPr>
              <a:t>Havárie: </a:t>
            </a:r>
            <a:r>
              <a:rPr lang="sk-SK" altLang="sk-SK" sz="2000" dirty="0">
                <a:latin typeface="Arial" panose="020B0604020202020204" pitchFamily="34" charset="0"/>
              </a:rPr>
              <a:t>únik rádioaktívnych látok, ktorý vyžaduje uplatnenie opatrení na ochranu obyvateľstva.</a:t>
            </a:r>
          </a:p>
        </p:txBody>
      </p:sp>
    </p:spTree>
    <p:extLst>
      <p:ext uri="{BB962C8B-B14F-4D97-AF65-F5344CB8AC3E}">
        <p14:creationId xmlns:p14="http://schemas.microsoft.com/office/powerpoint/2010/main" val="129687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E176B-AFAC-3146-0EB4-B598BABD7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592F48E-F81E-4E98-FDFF-BB8A51BEFAB2}"/>
              </a:ext>
            </a:extLst>
          </p:cNvPr>
          <p:cNvSpPr txBox="1"/>
          <p:nvPr/>
        </p:nvSpPr>
        <p:spPr>
          <a:xfrm>
            <a:off x="6943071" y="0"/>
            <a:ext cx="5052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>
                <a:solidFill>
                  <a:schemeClr val="accent2">
                    <a:lumMod val="75000"/>
                  </a:schemeClr>
                </a:solidFill>
              </a:rPr>
              <a:t>2. Základy spoľahlivosti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B07DE-8955-74DC-E01D-D45768FBDF39}"/>
              </a:ext>
            </a:extLst>
          </p:cNvPr>
          <p:cNvSpPr txBox="1"/>
          <p:nvPr/>
        </p:nvSpPr>
        <p:spPr>
          <a:xfrm>
            <a:off x="827314" y="849531"/>
            <a:ext cx="1116874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sk-SK" altLang="sk-SK" sz="2200" dirty="0">
                <a:latin typeface="Arial" panose="020B0604020202020204" pitchFamily="34" charset="0"/>
                <a:cs typeface="Arial" panose="020B0604020202020204" pitchFamily="34" charset="0"/>
              </a:rPr>
              <a:t>Spoľahlivosť možno zjednodušene definovať ako všeobecnú vlastnosť systému alebo prvku plniť požadované funkcie v stanovenom čase. </a:t>
            </a:r>
          </a:p>
          <a:p>
            <a:pPr eaLnBrk="1" hangingPunct="1"/>
            <a:endParaRPr lang="sk-SK" altLang="sk-S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sk-SK" altLang="sk-SK" sz="2200" dirty="0">
                <a:latin typeface="Arial" panose="020B0604020202020204" pitchFamily="34" charset="0"/>
                <a:cs typeface="Arial" panose="020B0604020202020204" pitchFamily="34" charset="0"/>
              </a:rPr>
              <a:t>Táto definícia je v zhode s normou </a:t>
            </a:r>
            <a:r>
              <a:rPr lang="sk-SK" altLang="sk-SK" sz="2200" b="1" dirty="0">
                <a:latin typeface="Arial" panose="020B0604020202020204" pitchFamily="34" charset="0"/>
                <a:cs typeface="Arial" panose="020B0604020202020204" pitchFamily="34" charset="0"/>
              </a:rPr>
              <a:t>STN 01 0102</a:t>
            </a:r>
            <a:r>
              <a:rPr lang="sk-SK" altLang="sk-SK" sz="2200" dirty="0">
                <a:latin typeface="Arial" panose="020B0604020202020204" pitchFamily="34" charset="0"/>
                <a:cs typeface="Arial" panose="020B0604020202020204" pitchFamily="34" charset="0"/>
              </a:rPr>
              <a:t>, ktorá definuje spoľahlivosť ako všeobecnú vlastnosť výrobku plniť v určenom čase požadované funkcie pri zachovaní prevádzkových parametrov výrobku, ktoré sú dané technickými podmienkami.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E16E8-0D47-0D78-580A-C9E782B14B75}"/>
              </a:ext>
            </a:extLst>
          </p:cNvPr>
          <p:cNvSpPr txBox="1"/>
          <p:nvPr/>
        </p:nvSpPr>
        <p:spPr>
          <a:xfrm>
            <a:off x="596537" y="3059722"/>
            <a:ext cx="11399520" cy="4086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Vlastnosti:</a:t>
            </a:r>
          </a:p>
          <a:p>
            <a:pPr algn="just">
              <a:spcAft>
                <a:spcPts val="500"/>
              </a:spcAft>
            </a:pPr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Bezporuchovosť - 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je schopnosť systému plniť predpísané funkcie nepretržite a v stanovenom čase a podľa stanovených podmienok.</a:t>
            </a:r>
          </a:p>
          <a:p>
            <a:pPr algn="just">
              <a:spcAft>
                <a:spcPts val="500"/>
              </a:spcAft>
            </a:pPr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Životnosť -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je schopnosť systému plniť požadované funkcie až do stanoveného hraničného stavu určeného technickými podmienkami.</a:t>
            </a:r>
          </a:p>
          <a:p>
            <a:pPr algn="just">
              <a:spcAft>
                <a:spcPts val="500"/>
              </a:spcAft>
            </a:pPr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Udržateľnosť -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je vlastnosť systému, ktorá spočíva v jeho spôsobilosti predchádzať poruchám prostredníctvom údržby.</a:t>
            </a:r>
          </a:p>
          <a:p>
            <a:pPr>
              <a:lnSpc>
                <a:spcPct val="80000"/>
              </a:lnSpc>
              <a:spcAft>
                <a:spcPts val="500"/>
              </a:spcAft>
            </a:pPr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Opraviteľnosť -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je vlastnosť systému, ktorá spočíva v jeho spôsobilosti k zisťovaniu príčin vzniku skutočných porúch a k odstraňovaniu ich následkov opravou.</a:t>
            </a:r>
          </a:p>
          <a:p>
            <a:pPr>
              <a:lnSpc>
                <a:spcPct val="80000"/>
              </a:lnSpc>
              <a:spcAft>
                <a:spcPts val="500"/>
              </a:spcAft>
            </a:pPr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Pohotovosť -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je schopnosť systému, spočívajúca v pripravenosti plniť od určitého času požadované funkcie (zahrňuje v sebe bezporuchovosť, životnosť, udržateľnosť i opraviteľnosť systému).</a:t>
            </a:r>
          </a:p>
          <a:p>
            <a:pPr>
              <a:lnSpc>
                <a:spcPct val="80000"/>
              </a:lnSpc>
              <a:spcAft>
                <a:spcPts val="500"/>
              </a:spcAft>
            </a:pP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menej používané iné čiastkové vlastnosti spoľahlivosti, sú napr. </a:t>
            </a:r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skladovateľnosť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redundantnosť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zásobovateľnosť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nepohotovosť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a pod.</a:t>
            </a:r>
          </a:p>
          <a:p>
            <a:pPr algn="just">
              <a:spcAft>
                <a:spcPts val="500"/>
              </a:spcAft>
            </a:pPr>
            <a:endParaRPr lang="sk-SK" altLang="sk-SK" dirty="0"/>
          </a:p>
        </p:txBody>
      </p:sp>
    </p:spTree>
    <p:extLst>
      <p:ext uri="{BB962C8B-B14F-4D97-AF65-F5344CB8AC3E}">
        <p14:creationId xmlns:p14="http://schemas.microsoft.com/office/powerpoint/2010/main" val="1479491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>
            <a:extLst>
              <a:ext uri="{FF2B5EF4-FFF2-40B4-BE49-F238E27FC236}">
                <a16:creationId xmlns:a16="http://schemas.microsoft.com/office/drawing/2014/main" id="{2C0EEDAB-A1BA-3E99-3308-7E6A98A08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8872" y="-255433"/>
            <a:ext cx="10165157" cy="1325563"/>
          </a:xfrm>
        </p:spPr>
        <p:txBody>
          <a:bodyPr/>
          <a:lstStyle/>
          <a:p>
            <a:pPr algn="r" eaLnBrk="1" hangingPunct="1"/>
            <a:r>
              <a:rPr lang="sk-SK" altLang="sk-SK" dirty="0">
                <a:solidFill>
                  <a:schemeClr val="accent2">
                    <a:lumMod val="75000"/>
                  </a:schemeClr>
                </a:solidFill>
              </a:rPr>
              <a:t>Pravdepodobnosti v  prevádzke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AC67F787-F58A-D438-4D70-C65F58612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" y="906195"/>
            <a:ext cx="11399520" cy="985520"/>
          </a:xfrm>
        </p:spPr>
        <p:txBody>
          <a:bodyPr/>
          <a:lstStyle/>
          <a:p>
            <a:pPr algn="l" eaLnBrk="1" hangingPunct="1"/>
            <a:r>
              <a:rPr lang="sk-SK" altLang="sk-SK" sz="21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Pravdepodobnosť bezporuchovej prevádzky </a:t>
            </a:r>
            <a:r>
              <a:rPr lang="sk-SK" altLang="sk-SK" sz="2100" dirty="0">
                <a:latin typeface="Arial" panose="020B0604020202020204" pitchFamily="34" charset="0"/>
                <a:cs typeface="Arial" panose="020B0604020202020204" pitchFamily="34" charset="0"/>
              </a:rPr>
              <a:t>(P(t) -spoľahlivostná funkcia):  je pravdepodobnosť, že nedôjde k poruche prvku systému do určitého okamihu po uvedení do prevádzky. </a:t>
            </a:r>
          </a:p>
        </p:txBody>
      </p:sp>
      <p:graphicFrame>
        <p:nvGraphicFramePr>
          <p:cNvPr id="55" name="Object 4">
            <a:extLst>
              <a:ext uri="{FF2B5EF4-FFF2-40B4-BE49-F238E27FC236}">
                <a16:creationId xmlns:a16="http://schemas.microsoft.com/office/drawing/2014/main" id="{1325F614-0437-E5A2-3679-74F78B1BC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35107"/>
              </p:ext>
            </p:extLst>
          </p:nvPr>
        </p:nvGraphicFramePr>
        <p:xfrm>
          <a:off x="1164772" y="1931068"/>
          <a:ext cx="4702629" cy="616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8728" imgH="203112" progId="Equation.3">
                  <p:embed/>
                </p:oleObj>
              </mc:Choice>
              <mc:Fallback>
                <p:oleObj name="Equation" r:id="rId3" imgW="1548728" imgH="203112" progId="Equation.3">
                  <p:embed/>
                  <p:pic>
                    <p:nvPicPr>
                      <p:cNvPr id="10244" name="Object 4">
                        <a:extLst>
                          <a:ext uri="{FF2B5EF4-FFF2-40B4-BE49-F238E27FC236}">
                            <a16:creationId xmlns:a16="http://schemas.microsoft.com/office/drawing/2014/main" id="{7583A9AE-F018-41C6-A4FA-18E68BA6F9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772" y="1931068"/>
                        <a:ext cx="4702629" cy="61630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5">
            <a:extLst>
              <a:ext uri="{FF2B5EF4-FFF2-40B4-BE49-F238E27FC236}">
                <a16:creationId xmlns:a16="http://schemas.microsoft.com/office/drawing/2014/main" id="{0482AC0D-6D4E-FD3D-E4FF-119EE34A0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2806868"/>
            <a:ext cx="55980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000" dirty="0">
                <a:cs typeface="Times New Roman" panose="02020603050405020304" pitchFamily="18" charset="0"/>
              </a:rPr>
              <a:t>Kde: </a:t>
            </a:r>
            <a:r>
              <a:rPr lang="sk-SK" altLang="sk-SK" sz="2000" dirty="0"/>
              <a:t> R(t)=P(t) – pravdepodobnosť bez poruchy</a:t>
            </a:r>
          </a:p>
          <a:p>
            <a:pPr eaLnBrk="1" hangingPunct="1"/>
            <a:r>
              <a:rPr lang="sk-SK" altLang="sk-SK" sz="2000" dirty="0">
                <a:sym typeface="Symbol" panose="05050102010706020507" pitchFamily="18" charset="2"/>
              </a:rPr>
              <a:t>         </a:t>
            </a:r>
            <a:r>
              <a:rPr lang="sk-SK" altLang="sk-SK" sz="2000" dirty="0"/>
              <a:t> </a:t>
            </a:r>
            <a:r>
              <a:rPr lang="sk-SK" altLang="sk-SK" sz="2000" dirty="0">
                <a:cs typeface="Times New Roman" panose="02020603050405020304" pitchFamily="18" charset="0"/>
              </a:rPr>
              <a:t>je náhodná veli</a:t>
            </a:r>
            <a:r>
              <a:rPr lang="sk-SK" altLang="sk-SK" sz="2000" dirty="0"/>
              <a:t>č</a:t>
            </a:r>
            <a:r>
              <a:rPr lang="sk-SK" altLang="sk-SK" sz="2000" dirty="0">
                <a:cs typeface="Times New Roman" panose="02020603050405020304" pitchFamily="18" charset="0"/>
              </a:rPr>
              <a:t>ina </a:t>
            </a:r>
            <a:r>
              <a:rPr lang="sk-SK" altLang="sk-SK" sz="2000" dirty="0"/>
              <a:t>č</a:t>
            </a:r>
            <a:r>
              <a:rPr lang="sk-SK" altLang="sk-SK" sz="2000" dirty="0">
                <a:cs typeface="Times New Roman" panose="02020603050405020304" pitchFamily="18" charset="0"/>
              </a:rPr>
              <a:t>asu</a:t>
            </a:r>
          </a:p>
          <a:p>
            <a:pPr eaLnBrk="1" hangingPunct="1"/>
            <a:r>
              <a:rPr lang="sk-SK" altLang="sk-SK" sz="2000" dirty="0">
                <a:cs typeface="Times New Roman" panose="02020603050405020304" pitchFamily="18" charset="0"/>
              </a:rPr>
              <a:t>         F(t)= Q(t) - je pravdepodobnosť poruchy</a:t>
            </a:r>
            <a:endParaRPr lang="sk-SK" altLang="sk-SK" sz="2000" dirty="0"/>
          </a:p>
        </p:txBody>
      </p:sp>
      <p:graphicFrame>
        <p:nvGraphicFramePr>
          <p:cNvPr id="57" name="Object 6">
            <a:extLst>
              <a:ext uri="{FF2B5EF4-FFF2-40B4-BE49-F238E27FC236}">
                <a16:creationId xmlns:a16="http://schemas.microsoft.com/office/drawing/2014/main" id="{EF54E9DA-20AA-7FB8-593F-9E3AA43DA3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199645"/>
              </p:ext>
            </p:extLst>
          </p:nvPr>
        </p:nvGraphicFramePr>
        <p:xfrm>
          <a:off x="7670217" y="1793293"/>
          <a:ext cx="1991904" cy="106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400" imgH="419100" progId="Equation.3">
                  <p:embed/>
                </p:oleObj>
              </mc:Choice>
              <mc:Fallback>
                <p:oleObj name="Equation" r:id="rId5" imgW="787400" imgH="419100" progId="Equation.3">
                  <p:embed/>
                  <p:pic>
                    <p:nvPicPr>
                      <p:cNvPr id="12292" name="Object 6">
                        <a:extLst>
                          <a:ext uri="{FF2B5EF4-FFF2-40B4-BE49-F238E27FC236}">
                            <a16:creationId xmlns:a16="http://schemas.microsoft.com/office/drawing/2014/main" id="{E02424DF-B11B-45C4-9824-26884F17BD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217" y="1793293"/>
                        <a:ext cx="1991904" cy="106050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7">
            <a:extLst>
              <a:ext uri="{FF2B5EF4-FFF2-40B4-BE49-F238E27FC236}">
                <a16:creationId xmlns:a16="http://schemas.microsoft.com/office/drawing/2014/main" id="{968CAB55-B897-1378-6CF5-DCD407605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387" y="3028712"/>
            <a:ext cx="54776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sk-SK" altLang="sk-SK" sz="2000" b="1" i="1" dirty="0">
                <a:cs typeface="Arial" panose="020B0604020202020204" pitchFamily="34" charset="0"/>
              </a:rPr>
              <a:t>N(t)</a:t>
            </a:r>
            <a:r>
              <a:rPr lang="sk-SK" altLang="sk-SK" sz="2000" dirty="0">
                <a:cs typeface="Arial" panose="020B0604020202020204" pitchFamily="34" charset="0"/>
              </a:rPr>
              <a:t> je počet nepoškodených prvkov k času </a:t>
            </a:r>
            <a:r>
              <a:rPr lang="sk-SK" altLang="sk-SK" sz="2000" b="1" i="1" dirty="0">
                <a:cs typeface="Arial" panose="020B0604020202020204" pitchFamily="34" charset="0"/>
              </a:rPr>
              <a:t>t</a:t>
            </a:r>
            <a:r>
              <a:rPr lang="sk-SK" altLang="sk-SK" sz="2000" dirty="0">
                <a:cs typeface="Arial" panose="020B0604020202020204" pitchFamily="34" charset="0"/>
              </a:rPr>
              <a:t>  </a:t>
            </a:r>
            <a:br>
              <a:rPr lang="sk-SK" altLang="sk-SK" sz="2000" dirty="0">
                <a:cs typeface="Arial" panose="020B0604020202020204" pitchFamily="34" charset="0"/>
              </a:rPr>
            </a:br>
            <a:r>
              <a:rPr lang="sk-SK" altLang="sk-SK" sz="2000" b="1" i="1" dirty="0">
                <a:cs typeface="Arial" panose="020B0604020202020204" pitchFamily="34" charset="0"/>
              </a:rPr>
              <a:t>N(0)</a:t>
            </a:r>
            <a:r>
              <a:rPr lang="sk-SK" altLang="sk-SK" sz="2000" dirty="0">
                <a:cs typeface="Arial" panose="020B0604020202020204" pitchFamily="34" charset="0"/>
              </a:rPr>
              <a:t> je celkový počet prvkov</a:t>
            </a:r>
            <a:r>
              <a:rPr lang="sk-SK" altLang="sk-SK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D7F281C-63AF-9CA8-6E5C-A56B89F33F12}"/>
              </a:ext>
            </a:extLst>
          </p:cNvPr>
          <p:cNvSpPr txBox="1">
            <a:spLocks noChangeArrowheads="1"/>
          </p:cNvSpPr>
          <p:nvPr/>
        </p:nvSpPr>
        <p:spPr>
          <a:xfrm>
            <a:off x="396239" y="1371600"/>
            <a:ext cx="11399521" cy="38862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altLang="sk-SK" sz="21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Pravdepodobnosť poruchy </a:t>
            </a:r>
            <a:r>
              <a:rPr lang="sk-SK" altLang="sk-SK" sz="2100" dirty="0">
                <a:latin typeface="Arial" panose="020B0604020202020204" pitchFamily="34" charset="0"/>
                <a:cs typeface="Arial" panose="020B0604020202020204" pitchFamily="34" charset="0"/>
              </a:rPr>
              <a:t>(F(t) -distribučná funkcia): predstavuje pravdepodobnosť, že dôjde k poruche prvku systému do určitého okamihu po uvedení do prevádzky. Určuje sa pomerom počtu poškodených prvkov v danom časovom intervale k celkovému počtu prvkov na začiatku sledovania.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1F6E63EB-9AC0-92C3-0E44-DE54E303E7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28231"/>
              </p:ext>
            </p:extLst>
          </p:nvPr>
        </p:nvGraphicFramePr>
        <p:xfrm>
          <a:off x="1870154" y="5443440"/>
          <a:ext cx="3810001" cy="559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84300" imgH="203200" progId="Equation.3">
                  <p:embed/>
                </p:oleObj>
              </mc:Choice>
              <mc:Fallback>
                <p:oleObj name="Equation" r:id="rId7" imgW="1384300" imgH="203200" progId="Equation.3">
                  <p:embed/>
                  <p:pic>
                    <p:nvPicPr>
                      <p:cNvPr id="24" name="Object 4">
                        <a:extLst>
                          <a:ext uri="{FF2B5EF4-FFF2-40B4-BE49-F238E27FC236}">
                            <a16:creationId xmlns:a16="http://schemas.microsoft.com/office/drawing/2014/main" id="{FF2A41BA-7522-A046-812B-28CCCB014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154" y="5443440"/>
                        <a:ext cx="3810001" cy="55952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219D4291-596F-EFC4-2268-A5FD6A07C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7025"/>
              </p:ext>
            </p:extLst>
          </p:nvPr>
        </p:nvGraphicFramePr>
        <p:xfrm>
          <a:off x="7886075" y="5255118"/>
          <a:ext cx="2248525" cy="117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00100" imgH="419100" progId="Equation.3">
                  <p:embed/>
                </p:oleObj>
              </mc:Choice>
              <mc:Fallback>
                <p:oleObj name="Equation" r:id="rId9" imgW="800100" imgH="419100" progId="Equation.3">
                  <p:embed/>
                  <p:pic>
                    <p:nvPicPr>
                      <p:cNvPr id="25" name="Object 5">
                        <a:extLst>
                          <a:ext uri="{FF2B5EF4-FFF2-40B4-BE49-F238E27FC236}">
                            <a16:creationId xmlns:a16="http://schemas.microsoft.com/office/drawing/2014/main" id="{589CE9BB-FB32-CBBB-2787-351E0CC69A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075" y="5255118"/>
                        <a:ext cx="2248525" cy="11776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>
            <a:extLst>
              <a:ext uri="{FF2B5EF4-FFF2-40B4-BE49-F238E27FC236}">
                <a16:creationId xmlns:a16="http://schemas.microsoft.com/office/drawing/2014/main" id="{D3C00B98-A315-BF09-2722-45B248CF4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613" y="6121460"/>
            <a:ext cx="58217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sk-SK" altLang="sk-SK" sz="2000" b="1" i="1" dirty="0">
                <a:cs typeface="Arial" panose="020B0604020202020204" pitchFamily="34" charset="0"/>
              </a:rPr>
              <a:t>n(t)</a:t>
            </a:r>
            <a:r>
              <a:rPr lang="sk-SK" altLang="sk-SK" sz="2000" dirty="0">
                <a:cs typeface="Arial" panose="020B0604020202020204" pitchFamily="34" charset="0"/>
              </a:rPr>
              <a:t> je počet poškodených prvkov v čase </a:t>
            </a:r>
            <a:r>
              <a:rPr lang="sk-SK" altLang="sk-SK" sz="2000" i="1" dirty="0">
                <a:cs typeface="Arial" panose="020B0604020202020204" pitchFamily="34" charset="0"/>
              </a:rPr>
              <a:t>t</a:t>
            </a:r>
            <a:endParaRPr lang="sk-SK" altLang="sk-SK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2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F3EFB8FB-FCF6-9364-B3BD-41E95E67B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1290" y="-2459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sk-SK" altLang="sk-SK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Hustota pravdepodobnosti poruchy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9B0E74FF-9DE3-63B1-4994-AA3E24361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7680" y="575418"/>
            <a:ext cx="10855234" cy="1001335"/>
          </a:xfrm>
        </p:spPr>
        <p:txBody>
          <a:bodyPr/>
          <a:lstStyle/>
          <a:p>
            <a:pPr algn="l" eaLnBrk="1" hangingPunct="1"/>
            <a:r>
              <a:rPr lang="sk-SK" alt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Hustota pravdepodobnosti poruchy f(t) - 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udáva rýchlosť rastu distribučnej funkcie a je definovaná ako derivácia  podľa </a:t>
            </a:r>
            <a:r>
              <a:rPr lang="sk-SK" alt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4" name="Object 4">
            <a:extLst>
              <a:ext uri="{FF2B5EF4-FFF2-40B4-BE49-F238E27FC236}">
                <a16:creationId xmlns:a16="http://schemas.microsoft.com/office/drawing/2014/main" id="{6E0ADB6F-B27E-BC00-3257-2258888946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531904"/>
              </p:ext>
            </p:extLst>
          </p:nvPr>
        </p:nvGraphicFramePr>
        <p:xfrm>
          <a:off x="8074660" y="1689402"/>
          <a:ext cx="25146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500" imgH="393700" progId="Equation.3">
                  <p:embed/>
                </p:oleObj>
              </mc:Choice>
              <mc:Fallback>
                <p:oleObj name="Equation" r:id="rId2" imgW="825500" imgH="393700" progId="Equation.3">
                  <p:embed/>
                  <p:pic>
                    <p:nvPicPr>
                      <p:cNvPr id="14340" name="Object 4">
                        <a:extLst>
                          <a:ext uri="{FF2B5EF4-FFF2-40B4-BE49-F238E27FC236}">
                            <a16:creationId xmlns:a16="http://schemas.microsoft.com/office/drawing/2014/main" id="{00715A46-D577-49BF-AA06-7D11A1915F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4660" y="1689402"/>
                        <a:ext cx="2514600" cy="11985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5" descr="anima2">
            <a:extLst>
              <a:ext uri="{FF2B5EF4-FFF2-40B4-BE49-F238E27FC236}">
                <a16:creationId xmlns:a16="http://schemas.microsoft.com/office/drawing/2014/main" id="{521E9894-117D-7527-27AD-C1F13F8F94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91" y="1873841"/>
            <a:ext cx="5334000" cy="170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F46431CE-5FC9-70E7-0AFE-24A7A3582EF4}"/>
              </a:ext>
            </a:extLst>
          </p:cNvPr>
          <p:cNvSpPr txBox="1">
            <a:spLocks noChangeArrowheads="1"/>
          </p:cNvSpPr>
          <p:nvPr/>
        </p:nvSpPr>
        <p:spPr>
          <a:xfrm>
            <a:off x="116839" y="3167671"/>
            <a:ext cx="11958321" cy="803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altLang="sk-SK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Intenzita porúch	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5F9FFCAD-D8AD-D28A-30F1-7185D0C4DC14}"/>
              </a:ext>
            </a:extLst>
          </p:cNvPr>
          <p:cNvSpPr txBox="1">
            <a:spLocks noChangeArrowheads="1"/>
          </p:cNvSpPr>
          <p:nvPr/>
        </p:nvSpPr>
        <p:spPr>
          <a:xfrm>
            <a:off x="518160" y="3566125"/>
            <a:ext cx="11155680" cy="1198563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podmienená pravdepodobnosť </a:t>
            </a:r>
            <a:r>
              <a:rPr lang="sk-SK" altLang="sk-SK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že dôjde k poruche prvku za nekonečne malý časový interval  s podmienkou, že do tohto času nedošlo k poruche, delená dĺžkou tohto intervalu </a:t>
            </a:r>
            <a:r>
              <a:rPr lang="sk-SK" altLang="sk-SK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099181AA-3567-A482-B56D-B145463B0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311140"/>
              </p:ext>
            </p:extLst>
          </p:nvPr>
        </p:nvGraphicFramePr>
        <p:xfrm>
          <a:off x="2990709" y="4758405"/>
          <a:ext cx="6839091" cy="82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74900" imgH="419100" progId="Equation.3">
                  <p:embed/>
                </p:oleObj>
              </mc:Choice>
              <mc:Fallback>
                <p:oleObj name="Equation" r:id="rId5" imgW="2374900" imgH="419100" progId="Equation.3">
                  <p:embed/>
                  <p:pic>
                    <p:nvPicPr>
                      <p:cNvPr id="15364" name="Object 4">
                        <a:extLst>
                          <a:ext uri="{FF2B5EF4-FFF2-40B4-BE49-F238E27FC236}">
                            <a16:creationId xmlns:a16="http://schemas.microsoft.com/office/drawing/2014/main" id="{1F542935-2D68-4203-9AC9-4C4D9F9C96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709" y="4758405"/>
                        <a:ext cx="6839091" cy="82753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>
            <a:extLst>
              <a:ext uri="{FF2B5EF4-FFF2-40B4-BE49-F238E27FC236}">
                <a16:creationId xmlns:a16="http://schemas.microsoft.com/office/drawing/2014/main" id="{353C8D4E-F4C7-A86D-E96C-79A2E59B70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328639"/>
              </p:ext>
            </p:extLst>
          </p:nvPr>
        </p:nvGraphicFramePr>
        <p:xfrm>
          <a:off x="502677" y="5788272"/>
          <a:ext cx="5475514" cy="939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90800" imgH="444500" progId="Equation.3">
                  <p:embed/>
                </p:oleObj>
              </mc:Choice>
              <mc:Fallback>
                <p:oleObj name="Equation" r:id="rId7" imgW="2590800" imgH="444500" progId="Equation.3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9EF6A42B-FD6D-4CB3-B136-87CD28D88E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77" y="5788272"/>
                        <a:ext cx="5475514" cy="93989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DF549C6-210B-CAF3-950A-D78B5AE649C7}"/>
              </a:ext>
            </a:extLst>
          </p:cNvPr>
          <p:cNvSpPr txBox="1"/>
          <p:nvPr/>
        </p:nvSpPr>
        <p:spPr>
          <a:xfrm>
            <a:off x="6283960" y="595941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300"/>
              </a:spcBef>
            </a:pPr>
            <a:r>
              <a:rPr lang="sk-SK" altLang="sk-SK" sz="1800" b="1" i="1" dirty="0">
                <a:cs typeface="Arial" panose="020B0604020202020204" pitchFamily="34" charset="0"/>
              </a:rPr>
              <a:t>N(t)</a:t>
            </a:r>
            <a:r>
              <a:rPr lang="sk-SK" altLang="sk-SK" sz="1800" dirty="0">
                <a:cs typeface="Arial" panose="020B0604020202020204" pitchFamily="34" charset="0"/>
              </a:rPr>
              <a:t> je počet nepoškodených prvkov k času </a:t>
            </a:r>
            <a:r>
              <a:rPr lang="sk-SK" altLang="sk-SK" b="1" i="1" dirty="0">
                <a:cs typeface="Arial" panose="020B0604020202020204" pitchFamily="34" charset="0"/>
              </a:rPr>
              <a:t>t</a:t>
            </a:r>
            <a:r>
              <a:rPr lang="sk-SK" altLang="sk-SK" sz="1800" dirty="0">
                <a:cs typeface="Arial" panose="020B0604020202020204" pitchFamily="34" charset="0"/>
              </a:rPr>
              <a:t>  </a:t>
            </a:r>
            <a:br>
              <a:rPr lang="sk-SK" altLang="sk-SK" sz="1800" dirty="0">
                <a:cs typeface="Arial" panose="020B0604020202020204" pitchFamily="34" charset="0"/>
              </a:rPr>
            </a:br>
            <a:r>
              <a:rPr lang="sk-SK" altLang="sk-SK" sz="1800" b="1" i="1" dirty="0">
                <a:cs typeface="Arial" panose="020B0604020202020204" pitchFamily="34" charset="0"/>
              </a:rPr>
              <a:t>n(</a:t>
            </a:r>
            <a:r>
              <a:rPr lang="sk-SK" altLang="sk-SK" b="1" i="1" dirty="0">
                <a:cs typeface="Arial" panose="020B0604020202020204" pitchFamily="34" charset="0"/>
              </a:rPr>
              <a:t>t</a:t>
            </a:r>
            <a:r>
              <a:rPr lang="sk-SK" altLang="sk-SK" sz="1800" b="1" i="1" dirty="0">
                <a:cs typeface="Arial" panose="020B0604020202020204" pitchFamily="34" charset="0"/>
              </a:rPr>
              <a:t>)</a:t>
            </a:r>
            <a:r>
              <a:rPr lang="sk-SK" altLang="sk-SK" sz="1800" dirty="0">
                <a:cs typeface="Arial" panose="020B0604020202020204" pitchFamily="34" charset="0"/>
              </a:rPr>
              <a:t> je počet pokazených prvkov v čase </a:t>
            </a:r>
            <a:r>
              <a:rPr lang="sk-SK" altLang="sk-SK" b="1" i="1" dirty="0">
                <a:cs typeface="Arial" panose="020B0604020202020204" pitchFamily="34" charset="0"/>
              </a:rPr>
              <a:t>t</a:t>
            </a:r>
            <a:endParaRPr lang="sk-SK" altLang="sk-SK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6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6">
            <a:extLst>
              <a:ext uri="{FF2B5EF4-FFF2-40B4-BE49-F238E27FC236}">
                <a16:creationId xmlns:a16="http://schemas.microsoft.com/office/drawing/2014/main" id="{E1852C7B-B210-4FD7-7E62-6FC07E72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86" y="948292"/>
            <a:ext cx="4410314" cy="318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2B7C48C8-8619-2175-7B56-855E68DA3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8166" y="-270138"/>
            <a:ext cx="3840841" cy="1325563"/>
          </a:xfrm>
        </p:spPr>
        <p:txBody>
          <a:bodyPr>
            <a:normAutofit/>
          </a:bodyPr>
          <a:lstStyle/>
          <a:p>
            <a:pPr algn="r" eaLnBrk="1" hangingPunct="1"/>
            <a:r>
              <a:rPr lang="sk-SK" altLang="sk-SK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distribučná funkcia</a:t>
            </a:r>
            <a:endParaRPr lang="en-GB" altLang="sk-SK" sz="25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772" name="Skupina 5">
            <a:extLst>
              <a:ext uri="{FF2B5EF4-FFF2-40B4-BE49-F238E27FC236}">
                <a16:creationId xmlns:a16="http://schemas.microsoft.com/office/drawing/2014/main" id="{3521499D-8D8F-BC17-B22D-25C1314DFCA7}"/>
              </a:ext>
            </a:extLst>
          </p:cNvPr>
          <p:cNvGrpSpPr>
            <a:grpSpLocks/>
          </p:cNvGrpSpPr>
          <p:nvPr/>
        </p:nvGrpSpPr>
        <p:grpSpPr bwMode="auto">
          <a:xfrm>
            <a:off x="522935" y="1545172"/>
            <a:ext cx="4168808" cy="4224257"/>
            <a:chOff x="228600" y="1219201"/>
            <a:chExt cx="5707483" cy="5584786"/>
          </a:xfrm>
        </p:grpSpPr>
        <p:pic>
          <p:nvPicPr>
            <p:cNvPr id="32774" name="Picture 4" descr="ScreenShot010">
              <a:extLst>
                <a:ext uri="{FF2B5EF4-FFF2-40B4-BE49-F238E27FC236}">
                  <a16:creationId xmlns:a16="http://schemas.microsoft.com/office/drawing/2014/main" id="{DA46AFD1-6CD8-E7AA-F5AA-BA8B8D703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219201"/>
              <a:ext cx="5707483" cy="3073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Rovná spojnica 2">
              <a:extLst>
                <a:ext uri="{FF2B5EF4-FFF2-40B4-BE49-F238E27FC236}">
                  <a16:creationId xmlns:a16="http://schemas.microsoft.com/office/drawing/2014/main" id="{1654CC20-3138-1D7D-45D3-A53B03EF0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9787" y="2060570"/>
              <a:ext cx="3691210" cy="1784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blúk 3">
              <a:extLst>
                <a:ext uri="{FF2B5EF4-FFF2-40B4-BE49-F238E27FC236}">
                  <a16:creationId xmlns:a16="http://schemas.microsoft.com/office/drawing/2014/main" id="{595CCA15-14C4-56F7-FF2E-3DBBB088F885}"/>
                </a:ext>
              </a:extLst>
            </p:cNvPr>
            <p:cNvSpPr/>
            <p:nvPr/>
          </p:nvSpPr>
          <p:spPr>
            <a:xfrm rot="17589079">
              <a:off x="343899" y="2886739"/>
              <a:ext cx="4881528" cy="2952967"/>
            </a:xfrm>
            <a:prstGeom prst="arc">
              <a:avLst>
                <a:gd name="adj1" fmla="val 16110141"/>
                <a:gd name="adj2" fmla="val 2131107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</p:grpSp>
      <p:pic>
        <p:nvPicPr>
          <p:cNvPr id="32773" name="Obrázok 13">
            <a:extLst>
              <a:ext uri="{FF2B5EF4-FFF2-40B4-BE49-F238E27FC236}">
                <a16:creationId xmlns:a16="http://schemas.microsoft.com/office/drawing/2014/main" id="{D91232ED-7094-36FB-E1D0-BB9DAAC86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5" y="4126832"/>
            <a:ext cx="4266779" cy="267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0799D7-12A4-D5F3-B239-1D41E66EC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37" y="837286"/>
            <a:ext cx="4800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k-SK" altLang="sk-SK" sz="2000" dirty="0">
                <a:cs typeface="Times New Roman" panose="02020603050405020304" pitchFamily="18" charset="0"/>
              </a:rPr>
              <a:t>Pravdepodobnosť poruchy sa s časom zvyšuje (starnutie materiálov).</a:t>
            </a:r>
            <a:endParaRPr lang="en-GB" altLang="sk-SK" sz="2000" dirty="0"/>
          </a:p>
        </p:txBody>
      </p:sp>
      <p:pic>
        <p:nvPicPr>
          <p:cNvPr id="32771" name="Picture 3" descr="ScreenShot009">
            <a:extLst>
              <a:ext uri="{FF2B5EF4-FFF2-40B4-BE49-F238E27FC236}">
                <a16:creationId xmlns:a16="http://schemas.microsoft.com/office/drawing/2014/main" id="{90E0F8FA-1FED-C123-A835-CAA83EB5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6" y="3609369"/>
            <a:ext cx="3468755" cy="4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7">
            <a:extLst>
              <a:ext uri="{FF2B5EF4-FFF2-40B4-BE49-F238E27FC236}">
                <a16:creationId xmlns:a16="http://schemas.microsoft.com/office/drawing/2014/main" id="{7A157228-F567-10C4-3D4A-A914FED3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80" y="3943849"/>
            <a:ext cx="4943725" cy="291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18870192-A04F-E69E-91C4-6B824B17D3F1}"/>
              </a:ext>
            </a:extLst>
          </p:cNvPr>
          <p:cNvSpPr txBox="1">
            <a:spLocks noChangeArrowheads="1"/>
          </p:cNvSpPr>
          <p:nvPr/>
        </p:nvSpPr>
        <p:spPr>
          <a:xfrm>
            <a:off x="6257686" y="-270139"/>
            <a:ext cx="49165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altLang="sk-SK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Intenzita porúch</a:t>
            </a:r>
            <a:endParaRPr lang="en-GB" altLang="sk-SK" sz="25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Rovná spojnica 9">
            <a:extLst>
              <a:ext uri="{FF2B5EF4-FFF2-40B4-BE49-F238E27FC236}">
                <a16:creationId xmlns:a16="http://schemas.microsoft.com/office/drawing/2014/main" id="{4BD37DB5-2C62-F0AE-8D55-DA24485423DF}"/>
              </a:ext>
            </a:extLst>
          </p:cNvPr>
          <p:cNvCxnSpPr>
            <a:cxnSpLocks/>
          </p:cNvCxnSpPr>
          <p:nvPr/>
        </p:nvCxnSpPr>
        <p:spPr>
          <a:xfrm flipV="1">
            <a:off x="1643011" y="1177677"/>
            <a:ext cx="2045649" cy="44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Skupina 20">
            <a:extLst>
              <a:ext uri="{FF2B5EF4-FFF2-40B4-BE49-F238E27FC236}">
                <a16:creationId xmlns:a16="http://schemas.microsoft.com/office/drawing/2014/main" id="{A14FE170-8980-B297-B9A4-F5D7D602F54E}"/>
              </a:ext>
            </a:extLst>
          </p:cNvPr>
          <p:cNvGrpSpPr>
            <a:grpSpLocks/>
          </p:cNvGrpSpPr>
          <p:nvPr/>
        </p:nvGrpSpPr>
        <p:grpSpPr bwMode="auto">
          <a:xfrm>
            <a:off x="1024198" y="529605"/>
            <a:ext cx="4063450" cy="1566541"/>
            <a:chOff x="143368" y="1844824"/>
            <a:chExt cx="5544756" cy="3031227"/>
          </a:xfrm>
        </p:grpSpPr>
        <p:grpSp>
          <p:nvGrpSpPr>
            <p:cNvPr id="25" name="Skupina 7">
              <a:extLst>
                <a:ext uri="{FF2B5EF4-FFF2-40B4-BE49-F238E27FC236}">
                  <a16:creationId xmlns:a16="http://schemas.microsoft.com/office/drawing/2014/main" id="{82DAF5DB-4678-1DA4-9910-9FFFF293E1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576" y="1844824"/>
              <a:ext cx="4680520" cy="2376264"/>
              <a:chOff x="1907704" y="2420888"/>
              <a:chExt cx="4680520" cy="2376264"/>
            </a:xfrm>
          </p:grpSpPr>
          <p:cxnSp>
            <p:nvCxnSpPr>
              <p:cNvPr id="33" name="Rovná spojnica 4">
                <a:extLst>
                  <a:ext uri="{FF2B5EF4-FFF2-40B4-BE49-F238E27FC236}">
                    <a16:creationId xmlns:a16="http://schemas.microsoft.com/office/drawing/2014/main" id="{1057B582-89CC-615D-1EFD-6EB6F92316AA}"/>
                  </a:ext>
                </a:extLst>
              </p:cNvPr>
              <p:cNvCxnSpPr/>
              <p:nvPr/>
            </p:nvCxnSpPr>
            <p:spPr>
              <a:xfrm>
                <a:off x="2124060" y="2420888"/>
                <a:ext cx="0" cy="23771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Rovná spojnica 6">
                <a:extLst>
                  <a:ext uri="{FF2B5EF4-FFF2-40B4-BE49-F238E27FC236}">
                    <a16:creationId xmlns:a16="http://schemas.microsoft.com/office/drawing/2014/main" id="{E284E299-33AE-BDE6-F1BD-04484B90AAB9}"/>
                  </a:ext>
                </a:extLst>
              </p:cNvPr>
              <p:cNvCxnSpPr/>
              <p:nvPr/>
            </p:nvCxnSpPr>
            <p:spPr>
              <a:xfrm>
                <a:off x="1908562" y="4797994"/>
                <a:ext cx="467995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ovná spojnica 11">
              <a:extLst>
                <a:ext uri="{FF2B5EF4-FFF2-40B4-BE49-F238E27FC236}">
                  <a16:creationId xmlns:a16="http://schemas.microsoft.com/office/drawing/2014/main" id="{4CB1C7A5-7F89-6D88-532E-C7F51788BD87}"/>
                </a:ext>
              </a:extLst>
            </p:cNvPr>
            <p:cNvCxnSpPr/>
            <p:nvPr/>
          </p:nvCxnSpPr>
          <p:spPr>
            <a:xfrm>
              <a:off x="3779144" y="3033377"/>
              <a:ext cx="0" cy="11885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ovná spojnica 13">
              <a:extLst>
                <a:ext uri="{FF2B5EF4-FFF2-40B4-BE49-F238E27FC236}">
                  <a16:creationId xmlns:a16="http://schemas.microsoft.com/office/drawing/2014/main" id="{CBA74B95-6B9C-D88D-6D28-1F00C3485D10}"/>
                </a:ext>
              </a:extLst>
            </p:cNvPr>
            <p:cNvCxnSpPr/>
            <p:nvPr/>
          </p:nvCxnSpPr>
          <p:spPr>
            <a:xfrm>
              <a:off x="3779144" y="4221929"/>
              <a:ext cx="165724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BlokTextu 14">
              <a:extLst>
                <a:ext uri="{FF2B5EF4-FFF2-40B4-BE49-F238E27FC236}">
                  <a16:creationId xmlns:a16="http://schemas.microsoft.com/office/drawing/2014/main" id="{717BE0B4-E1BE-B725-88A0-B54A9F419961}"/>
                </a:ext>
              </a:extLst>
            </p:cNvPr>
            <p:cNvSpPr txBox="1"/>
            <p:nvPr/>
          </p:nvSpPr>
          <p:spPr>
            <a:xfrm>
              <a:off x="143368" y="1989566"/>
              <a:ext cx="921947" cy="714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P (t)</a:t>
              </a:r>
            </a:p>
          </p:txBody>
        </p:sp>
        <p:sp>
          <p:nvSpPr>
            <p:cNvPr id="29" name="BlokTextu 16">
              <a:extLst>
                <a:ext uri="{FF2B5EF4-FFF2-40B4-BE49-F238E27FC236}">
                  <a16:creationId xmlns:a16="http://schemas.microsoft.com/office/drawing/2014/main" id="{619D41A7-69A2-081D-5A37-B38568AEF4EC}"/>
                </a:ext>
              </a:extLst>
            </p:cNvPr>
            <p:cNvSpPr txBox="1"/>
            <p:nvPr/>
          </p:nvSpPr>
          <p:spPr>
            <a:xfrm>
              <a:off x="5184657" y="4508630"/>
              <a:ext cx="503467" cy="3674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t</a:t>
              </a:r>
            </a:p>
          </p:txBody>
        </p:sp>
        <p:sp>
          <p:nvSpPr>
            <p:cNvPr id="30" name="BlokTextu 17">
              <a:extLst>
                <a:ext uri="{FF2B5EF4-FFF2-40B4-BE49-F238E27FC236}">
                  <a16:creationId xmlns:a16="http://schemas.microsoft.com/office/drawing/2014/main" id="{943EB0D7-747F-C68E-C740-9FE57660ED99}"/>
                </a:ext>
              </a:extLst>
            </p:cNvPr>
            <p:cNvSpPr txBox="1"/>
            <p:nvPr/>
          </p:nvSpPr>
          <p:spPr>
            <a:xfrm>
              <a:off x="323528" y="2835748"/>
              <a:ext cx="648405" cy="3702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1</a:t>
              </a:r>
            </a:p>
          </p:txBody>
        </p:sp>
        <p:sp>
          <p:nvSpPr>
            <p:cNvPr id="31" name="BlokTextu 18">
              <a:extLst>
                <a:ext uri="{FF2B5EF4-FFF2-40B4-BE49-F238E27FC236}">
                  <a16:creationId xmlns:a16="http://schemas.microsoft.com/office/drawing/2014/main" id="{6A88F87D-B8D9-8201-0DA4-7FCA3F7365AE}"/>
                </a:ext>
              </a:extLst>
            </p:cNvPr>
            <p:cNvSpPr txBox="1"/>
            <p:nvPr/>
          </p:nvSpPr>
          <p:spPr>
            <a:xfrm>
              <a:off x="323528" y="4052136"/>
              <a:ext cx="648405" cy="3702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0</a:t>
              </a:r>
            </a:p>
          </p:txBody>
        </p:sp>
        <p:sp>
          <p:nvSpPr>
            <p:cNvPr id="32" name="BlokTextu 19">
              <a:extLst>
                <a:ext uri="{FF2B5EF4-FFF2-40B4-BE49-F238E27FC236}">
                  <a16:creationId xmlns:a16="http://schemas.microsoft.com/office/drawing/2014/main" id="{3091DD6C-DABD-2AA7-54CA-9C7E8C5FD5BF}"/>
                </a:ext>
              </a:extLst>
            </p:cNvPr>
            <p:cNvSpPr txBox="1"/>
            <p:nvPr/>
          </p:nvSpPr>
          <p:spPr>
            <a:xfrm>
              <a:off x="3636114" y="4422340"/>
              <a:ext cx="648405" cy="3674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t</a:t>
              </a:r>
              <a:r>
                <a:rPr lang="sk-SK" baseline="-25000" dirty="0">
                  <a:solidFill>
                    <a:schemeClr val="accent4">
                      <a:lumMod val="2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5" name="Skupina 33">
            <a:extLst>
              <a:ext uri="{FF2B5EF4-FFF2-40B4-BE49-F238E27FC236}">
                <a16:creationId xmlns:a16="http://schemas.microsoft.com/office/drawing/2014/main" id="{C5BBFBD8-7736-F02E-4C24-9F20C4584598}"/>
              </a:ext>
            </a:extLst>
          </p:cNvPr>
          <p:cNvGrpSpPr>
            <a:grpSpLocks/>
          </p:cNvGrpSpPr>
          <p:nvPr/>
        </p:nvGrpSpPr>
        <p:grpSpPr bwMode="auto">
          <a:xfrm>
            <a:off x="1023092" y="1825749"/>
            <a:ext cx="4064556" cy="1618050"/>
            <a:chOff x="129069" y="1844824"/>
            <a:chExt cx="5559055" cy="3227419"/>
          </a:xfrm>
        </p:grpSpPr>
        <p:cxnSp>
          <p:nvCxnSpPr>
            <p:cNvPr id="36" name="Rovná spojnica 34">
              <a:extLst>
                <a:ext uri="{FF2B5EF4-FFF2-40B4-BE49-F238E27FC236}">
                  <a16:creationId xmlns:a16="http://schemas.microsoft.com/office/drawing/2014/main" id="{4C35B278-9EC4-FFB0-6C1A-56F2BCF1B9F7}"/>
                </a:ext>
              </a:extLst>
            </p:cNvPr>
            <p:cNvCxnSpPr>
              <a:cxnSpLocks/>
            </p:cNvCxnSpPr>
            <p:nvPr/>
          </p:nvCxnSpPr>
          <p:spPr>
            <a:xfrm>
              <a:off x="972163" y="3032849"/>
              <a:ext cx="16902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Skupina 35">
              <a:extLst>
                <a:ext uri="{FF2B5EF4-FFF2-40B4-BE49-F238E27FC236}">
                  <a16:creationId xmlns:a16="http://schemas.microsoft.com/office/drawing/2014/main" id="{3ECCDF68-E43A-7080-A337-35959E956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069" y="1844824"/>
              <a:ext cx="5559055" cy="3227419"/>
              <a:chOff x="129069" y="1844824"/>
              <a:chExt cx="5559055" cy="3227419"/>
            </a:xfrm>
          </p:grpSpPr>
          <p:grpSp>
            <p:nvGrpSpPr>
              <p:cNvPr id="38" name="Skupina 36">
                <a:extLst>
                  <a:ext uri="{FF2B5EF4-FFF2-40B4-BE49-F238E27FC236}">
                    <a16:creationId xmlns:a16="http://schemas.microsoft.com/office/drawing/2014/main" id="{15A71413-001C-0040-9946-767B06C0C6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5576" y="1844824"/>
                <a:ext cx="4680520" cy="2376264"/>
                <a:chOff x="1907704" y="2420888"/>
                <a:chExt cx="4680520" cy="2376264"/>
              </a:xfrm>
            </p:grpSpPr>
            <p:cxnSp>
              <p:nvCxnSpPr>
                <p:cNvPr id="46" name="Rovná spojnica 44">
                  <a:extLst>
                    <a:ext uri="{FF2B5EF4-FFF2-40B4-BE49-F238E27FC236}">
                      <a16:creationId xmlns:a16="http://schemas.microsoft.com/office/drawing/2014/main" id="{C6F878F7-AD6E-1846-6267-12908D1740C7}"/>
                    </a:ext>
                  </a:extLst>
                </p:cNvPr>
                <p:cNvCxnSpPr/>
                <p:nvPr/>
              </p:nvCxnSpPr>
              <p:spPr>
                <a:xfrm>
                  <a:off x="2122384" y="2420888"/>
                  <a:ext cx="0" cy="237604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Rovná spojnica 45">
                  <a:extLst>
                    <a:ext uri="{FF2B5EF4-FFF2-40B4-BE49-F238E27FC236}">
                      <a16:creationId xmlns:a16="http://schemas.microsoft.com/office/drawing/2014/main" id="{3C6B6B35-C02E-C406-9CD6-B64B1D94BEE0}"/>
                    </a:ext>
                  </a:extLst>
                </p:cNvPr>
                <p:cNvCxnSpPr/>
                <p:nvPr/>
              </p:nvCxnSpPr>
              <p:spPr>
                <a:xfrm>
                  <a:off x="1906808" y="4796936"/>
                  <a:ext cx="4681621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Rovná spojnica 37">
                <a:extLst>
                  <a:ext uri="{FF2B5EF4-FFF2-40B4-BE49-F238E27FC236}">
                    <a16:creationId xmlns:a16="http://schemas.microsoft.com/office/drawing/2014/main" id="{0671A732-8248-B61D-C81A-9B6F21295EF2}"/>
                  </a:ext>
                </a:extLst>
              </p:cNvPr>
              <p:cNvCxnSpPr/>
              <p:nvPr/>
            </p:nvCxnSpPr>
            <p:spPr>
              <a:xfrm>
                <a:off x="2662431" y="3032849"/>
                <a:ext cx="0" cy="118802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ovná spojnica 38">
                <a:extLst>
                  <a:ext uri="{FF2B5EF4-FFF2-40B4-BE49-F238E27FC236}">
                    <a16:creationId xmlns:a16="http://schemas.microsoft.com/office/drawing/2014/main" id="{8F0D5108-18F5-D561-7EAB-461C8A1326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2431" y="4220872"/>
                <a:ext cx="27738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BlokTextu 39">
                <a:extLst>
                  <a:ext uri="{FF2B5EF4-FFF2-40B4-BE49-F238E27FC236}">
                    <a16:creationId xmlns:a16="http://schemas.microsoft.com/office/drawing/2014/main" id="{9432AE8A-4BAF-2D7B-39BB-821583EE0CE3}"/>
                  </a:ext>
                </a:extLst>
              </p:cNvPr>
              <p:cNvSpPr txBox="1"/>
              <p:nvPr/>
            </p:nvSpPr>
            <p:spPr>
              <a:xfrm>
                <a:off x="129069" y="1989501"/>
                <a:ext cx="868027" cy="6454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sk-SK" dirty="0">
                    <a:solidFill>
                      <a:schemeClr val="accent4">
                        <a:lumMod val="25000"/>
                      </a:schemeClr>
                    </a:solidFill>
                  </a:rPr>
                  <a:t>P (t)</a:t>
                </a:r>
              </a:p>
            </p:txBody>
          </p:sp>
          <p:sp>
            <p:nvSpPr>
              <p:cNvPr id="42" name="BlokTextu 40">
                <a:extLst>
                  <a:ext uri="{FF2B5EF4-FFF2-40B4-BE49-F238E27FC236}">
                    <a16:creationId xmlns:a16="http://schemas.microsoft.com/office/drawing/2014/main" id="{7228593B-1761-6F44-5A41-E26EA678AA49}"/>
                  </a:ext>
                </a:extLst>
              </p:cNvPr>
              <p:cNvSpPr txBox="1"/>
              <p:nvPr/>
            </p:nvSpPr>
            <p:spPr>
              <a:xfrm>
                <a:off x="5184478" y="4510227"/>
                <a:ext cx="503646" cy="3644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sk-SK" dirty="0">
                    <a:solidFill>
                      <a:schemeClr val="accent4">
                        <a:lumMod val="25000"/>
                      </a:schemeClr>
                    </a:solidFill>
                  </a:rPr>
                  <a:t>t</a:t>
                </a:r>
              </a:p>
            </p:txBody>
          </p:sp>
          <p:sp>
            <p:nvSpPr>
              <p:cNvPr id="43" name="BlokTextu 41">
                <a:extLst>
                  <a:ext uri="{FF2B5EF4-FFF2-40B4-BE49-F238E27FC236}">
                    <a16:creationId xmlns:a16="http://schemas.microsoft.com/office/drawing/2014/main" id="{66D648F5-5117-85FF-A4A0-253DBBFC481E}"/>
                  </a:ext>
                </a:extLst>
              </p:cNvPr>
              <p:cNvSpPr txBox="1"/>
              <p:nvPr/>
            </p:nvSpPr>
            <p:spPr>
              <a:xfrm>
                <a:off x="323528" y="2838091"/>
                <a:ext cx="648635" cy="3672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sk-SK" dirty="0">
                    <a:solidFill>
                      <a:schemeClr val="accent4">
                        <a:lumMod val="2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44" name="BlokTextu 42">
                <a:extLst>
                  <a:ext uri="{FF2B5EF4-FFF2-40B4-BE49-F238E27FC236}">
                    <a16:creationId xmlns:a16="http://schemas.microsoft.com/office/drawing/2014/main" id="{E46C4F36-6C96-CF9A-D0D0-EEBA4FA98608}"/>
                  </a:ext>
                </a:extLst>
              </p:cNvPr>
              <p:cNvSpPr txBox="1"/>
              <p:nvPr/>
            </p:nvSpPr>
            <p:spPr>
              <a:xfrm>
                <a:off x="323528" y="4051155"/>
                <a:ext cx="648635" cy="3700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sk-SK" dirty="0">
                    <a:solidFill>
                      <a:schemeClr val="accent4">
                        <a:lumMod val="25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45" name="BlokTextu 43">
                <a:extLst>
                  <a:ext uri="{FF2B5EF4-FFF2-40B4-BE49-F238E27FC236}">
                    <a16:creationId xmlns:a16="http://schemas.microsoft.com/office/drawing/2014/main" id="{55EB0B02-F3B3-6DE6-77EA-4815BA3B7798}"/>
                  </a:ext>
                </a:extLst>
              </p:cNvPr>
              <p:cNvSpPr txBox="1"/>
              <p:nvPr/>
            </p:nvSpPr>
            <p:spPr>
              <a:xfrm>
                <a:off x="2521257" y="4423978"/>
                <a:ext cx="646728" cy="6482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sk-SK" dirty="0">
                    <a:solidFill>
                      <a:schemeClr val="accent4">
                        <a:lumMod val="25000"/>
                      </a:schemeClr>
                    </a:solidFill>
                  </a:rPr>
                  <a:t>t</a:t>
                </a:r>
                <a:r>
                  <a:rPr lang="sk-SK" baseline="-25000" dirty="0">
                    <a:solidFill>
                      <a:schemeClr val="accent4">
                        <a:lumMod val="25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48" name="Skupina 46">
            <a:extLst>
              <a:ext uri="{FF2B5EF4-FFF2-40B4-BE49-F238E27FC236}">
                <a16:creationId xmlns:a16="http://schemas.microsoft.com/office/drawing/2014/main" id="{08ACA994-3701-3BCC-292D-07887472DF13}"/>
              </a:ext>
            </a:extLst>
          </p:cNvPr>
          <p:cNvGrpSpPr>
            <a:grpSpLocks/>
          </p:cNvGrpSpPr>
          <p:nvPr/>
        </p:nvGrpSpPr>
        <p:grpSpPr bwMode="auto">
          <a:xfrm>
            <a:off x="996620" y="3265909"/>
            <a:ext cx="4136564" cy="1228726"/>
            <a:chOff x="71504" y="1844824"/>
            <a:chExt cx="5616620" cy="3275469"/>
          </a:xfrm>
        </p:grpSpPr>
        <p:cxnSp>
          <p:nvCxnSpPr>
            <p:cNvPr id="49" name="Rovná spojnica 47">
              <a:extLst>
                <a:ext uri="{FF2B5EF4-FFF2-40B4-BE49-F238E27FC236}">
                  <a16:creationId xmlns:a16="http://schemas.microsoft.com/office/drawing/2014/main" id="{9A76F385-E98A-7531-4DC4-C64F631674E9}"/>
                </a:ext>
              </a:extLst>
            </p:cNvPr>
            <p:cNvCxnSpPr>
              <a:cxnSpLocks/>
            </p:cNvCxnSpPr>
            <p:nvPr/>
          </p:nvCxnSpPr>
          <p:spPr>
            <a:xfrm>
              <a:off x="972163" y="3033120"/>
              <a:ext cx="363617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Skupina 48">
              <a:extLst>
                <a:ext uri="{FF2B5EF4-FFF2-40B4-BE49-F238E27FC236}">
                  <a16:creationId xmlns:a16="http://schemas.microsoft.com/office/drawing/2014/main" id="{6AEF69D1-78B5-16E0-7532-3348329FE0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04" y="1844824"/>
              <a:ext cx="5616620" cy="3275469"/>
              <a:chOff x="71504" y="1844824"/>
              <a:chExt cx="5616620" cy="3275469"/>
            </a:xfrm>
          </p:grpSpPr>
          <p:grpSp>
            <p:nvGrpSpPr>
              <p:cNvPr id="51" name="Skupina 49">
                <a:extLst>
                  <a:ext uri="{FF2B5EF4-FFF2-40B4-BE49-F238E27FC236}">
                    <a16:creationId xmlns:a16="http://schemas.microsoft.com/office/drawing/2014/main" id="{5C8DCD7B-4838-97F6-513A-BFFDD8840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5576" y="1844824"/>
                <a:ext cx="4680520" cy="2376264"/>
                <a:chOff x="1907704" y="2420888"/>
                <a:chExt cx="4680520" cy="2376264"/>
              </a:xfrm>
            </p:grpSpPr>
            <p:cxnSp>
              <p:nvCxnSpPr>
                <p:cNvPr id="59" name="Rovná spojnica 57">
                  <a:extLst>
                    <a:ext uri="{FF2B5EF4-FFF2-40B4-BE49-F238E27FC236}">
                      <a16:creationId xmlns:a16="http://schemas.microsoft.com/office/drawing/2014/main" id="{C67C1D11-9D0A-C8E6-9307-E24BB0BC5819}"/>
                    </a:ext>
                  </a:extLst>
                </p:cNvPr>
                <p:cNvCxnSpPr/>
                <p:nvPr/>
              </p:nvCxnSpPr>
              <p:spPr>
                <a:xfrm>
                  <a:off x="2122384" y="2420888"/>
                  <a:ext cx="0" cy="237659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Rovná spojnica 58">
                  <a:extLst>
                    <a:ext uri="{FF2B5EF4-FFF2-40B4-BE49-F238E27FC236}">
                      <a16:creationId xmlns:a16="http://schemas.microsoft.com/office/drawing/2014/main" id="{79E67633-AE2F-2908-069C-F361AB0E0210}"/>
                    </a:ext>
                  </a:extLst>
                </p:cNvPr>
                <p:cNvCxnSpPr/>
                <p:nvPr/>
              </p:nvCxnSpPr>
              <p:spPr>
                <a:xfrm>
                  <a:off x="1906808" y="4797482"/>
                  <a:ext cx="4681621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Rovná spojnica 50">
                <a:extLst>
                  <a:ext uri="{FF2B5EF4-FFF2-40B4-BE49-F238E27FC236}">
                    <a16:creationId xmlns:a16="http://schemas.microsoft.com/office/drawing/2014/main" id="{98543CB2-A5B1-8D52-67E4-948024E9D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8337" y="3033120"/>
                <a:ext cx="0" cy="118829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1">
                <a:extLst>
                  <a:ext uri="{FF2B5EF4-FFF2-40B4-BE49-F238E27FC236}">
                    <a16:creationId xmlns:a16="http://schemas.microsoft.com/office/drawing/2014/main" id="{22E9E130-DF7A-612A-E88A-CB57D53381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8337" y="4221418"/>
                <a:ext cx="82796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BlokTextu 52">
                <a:extLst>
                  <a:ext uri="{FF2B5EF4-FFF2-40B4-BE49-F238E27FC236}">
                    <a16:creationId xmlns:a16="http://schemas.microsoft.com/office/drawing/2014/main" id="{3AB7D2EB-3D69-59D1-7833-3FCE877D6480}"/>
                  </a:ext>
                </a:extLst>
              </p:cNvPr>
              <p:cNvSpPr txBox="1"/>
              <p:nvPr/>
            </p:nvSpPr>
            <p:spPr>
              <a:xfrm>
                <a:off x="71504" y="1989534"/>
                <a:ext cx="988215" cy="64563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sk-SK" dirty="0">
                    <a:solidFill>
                      <a:schemeClr val="accent4">
                        <a:lumMod val="25000"/>
                      </a:schemeClr>
                    </a:solidFill>
                  </a:rPr>
                  <a:t>P (t)</a:t>
                </a:r>
              </a:p>
            </p:txBody>
          </p:sp>
          <p:sp>
            <p:nvSpPr>
              <p:cNvPr id="55" name="BlokTextu 53">
                <a:extLst>
                  <a:ext uri="{FF2B5EF4-FFF2-40B4-BE49-F238E27FC236}">
                    <a16:creationId xmlns:a16="http://schemas.microsoft.com/office/drawing/2014/main" id="{86BB929E-B84E-8957-47CF-248F803C150A}"/>
                  </a:ext>
                </a:extLst>
              </p:cNvPr>
              <p:cNvSpPr txBox="1"/>
              <p:nvPr/>
            </p:nvSpPr>
            <p:spPr>
              <a:xfrm>
                <a:off x="5184478" y="4508056"/>
                <a:ext cx="503646" cy="36734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sk-SK" dirty="0">
                    <a:solidFill>
                      <a:schemeClr val="accent4">
                        <a:lumMod val="25000"/>
                      </a:schemeClr>
                    </a:solidFill>
                  </a:rPr>
                  <a:t>t</a:t>
                </a:r>
              </a:p>
            </p:txBody>
          </p:sp>
          <p:sp>
            <p:nvSpPr>
              <p:cNvPr id="56" name="BlokTextu 54">
                <a:extLst>
                  <a:ext uri="{FF2B5EF4-FFF2-40B4-BE49-F238E27FC236}">
                    <a16:creationId xmlns:a16="http://schemas.microsoft.com/office/drawing/2014/main" id="{E7D98FA4-8F1A-81C1-F199-918A73E10281}"/>
                  </a:ext>
                </a:extLst>
              </p:cNvPr>
              <p:cNvSpPr txBox="1"/>
              <p:nvPr/>
            </p:nvSpPr>
            <p:spPr>
              <a:xfrm>
                <a:off x="323528" y="2835535"/>
                <a:ext cx="648635" cy="3701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sk-SK" dirty="0">
                    <a:solidFill>
                      <a:schemeClr val="accent4">
                        <a:lumMod val="2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57" name="BlokTextu 55">
                <a:extLst>
                  <a:ext uri="{FF2B5EF4-FFF2-40B4-BE49-F238E27FC236}">
                    <a16:creationId xmlns:a16="http://schemas.microsoft.com/office/drawing/2014/main" id="{B614BD70-C405-932E-4AB4-FFF9625DD52D}"/>
                  </a:ext>
                </a:extLst>
              </p:cNvPr>
              <p:cNvSpPr txBox="1"/>
              <p:nvPr/>
            </p:nvSpPr>
            <p:spPr>
              <a:xfrm>
                <a:off x="323528" y="4051661"/>
                <a:ext cx="648635" cy="3701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sk-SK" dirty="0">
                    <a:solidFill>
                      <a:schemeClr val="accent4">
                        <a:lumMod val="25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58" name="BlokTextu 56">
                <a:extLst>
                  <a:ext uri="{FF2B5EF4-FFF2-40B4-BE49-F238E27FC236}">
                    <a16:creationId xmlns:a16="http://schemas.microsoft.com/office/drawing/2014/main" id="{9A7313E3-19FC-75A5-2771-F3547C65F2D4}"/>
                  </a:ext>
                </a:extLst>
              </p:cNvPr>
              <p:cNvSpPr txBox="1"/>
              <p:nvPr/>
            </p:nvSpPr>
            <p:spPr>
              <a:xfrm>
                <a:off x="4402300" y="4471879"/>
                <a:ext cx="646728" cy="6484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sk-SK" dirty="0">
                    <a:solidFill>
                      <a:schemeClr val="accent4">
                        <a:lumMod val="25000"/>
                      </a:schemeClr>
                    </a:solidFill>
                  </a:rPr>
                  <a:t>t</a:t>
                </a:r>
                <a:r>
                  <a:rPr lang="sk-SK" baseline="-25000" dirty="0">
                    <a:solidFill>
                      <a:schemeClr val="accent4">
                        <a:lumMod val="25000"/>
                      </a:schemeClr>
                    </a:solidFill>
                  </a:rPr>
                  <a:t>3</a:t>
                </a:r>
              </a:p>
            </p:txBody>
          </p:sp>
        </p:grpSp>
      </p:grpSp>
      <p:graphicFrame>
        <p:nvGraphicFramePr>
          <p:cNvPr id="61" name="Object 5">
            <a:extLst>
              <a:ext uri="{FF2B5EF4-FFF2-40B4-BE49-F238E27FC236}">
                <a16:creationId xmlns:a16="http://schemas.microsoft.com/office/drawing/2014/main" id="{5299A053-87ED-9A24-A512-D97D2E193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26918"/>
              </p:ext>
            </p:extLst>
          </p:nvPr>
        </p:nvGraphicFramePr>
        <p:xfrm>
          <a:off x="9854373" y="1424608"/>
          <a:ext cx="1714226" cy="1650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660400" progId="Equation.3">
                  <p:embed/>
                </p:oleObj>
              </mc:Choice>
              <mc:Fallback>
                <p:oleObj name="Equation" r:id="rId2" imgW="685800" imgH="660400" progId="Equation.3">
                  <p:embed/>
                  <p:pic>
                    <p:nvPicPr>
                      <p:cNvPr id="24583" name="Object 5">
                        <a:extLst>
                          <a:ext uri="{FF2B5EF4-FFF2-40B4-BE49-F238E27FC236}">
                            <a16:creationId xmlns:a16="http://schemas.microsoft.com/office/drawing/2014/main" id="{980798B0-EC3D-1E6E-3D21-BDF5447D47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4373" y="1424608"/>
                        <a:ext cx="1714226" cy="165045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4">
            <a:extLst>
              <a:ext uri="{FF2B5EF4-FFF2-40B4-BE49-F238E27FC236}">
                <a16:creationId xmlns:a16="http://schemas.microsoft.com/office/drawing/2014/main" id="{8DE94B9C-490F-7377-E0BA-2D44046BE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96681"/>
              </p:ext>
            </p:extLst>
          </p:nvPr>
        </p:nvGraphicFramePr>
        <p:xfrm>
          <a:off x="6175328" y="1758095"/>
          <a:ext cx="2917672" cy="9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482600" progId="Equation.3">
                  <p:embed/>
                </p:oleObj>
              </mc:Choice>
              <mc:Fallback>
                <p:oleObj name="Equation" r:id="rId4" imgW="1485900" imgH="482600" progId="Equation.3">
                  <p:embed/>
                  <p:pic>
                    <p:nvPicPr>
                      <p:cNvPr id="24584" name="Object 4">
                        <a:extLst>
                          <a:ext uri="{FF2B5EF4-FFF2-40B4-BE49-F238E27FC236}">
                            <a16:creationId xmlns:a16="http://schemas.microsoft.com/office/drawing/2014/main" id="{08FCC9AE-A3FF-FE5A-D44F-D4927CA4FC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28" y="1758095"/>
                        <a:ext cx="2917672" cy="9476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Group 62">
            <a:extLst>
              <a:ext uri="{FF2B5EF4-FFF2-40B4-BE49-F238E27FC236}">
                <a16:creationId xmlns:a16="http://schemas.microsoft.com/office/drawing/2014/main" id="{032138EE-97F3-0CC8-67B7-5FFB10FFC3E8}"/>
              </a:ext>
            </a:extLst>
          </p:cNvPr>
          <p:cNvGrpSpPr/>
          <p:nvPr/>
        </p:nvGrpSpPr>
        <p:grpSpPr>
          <a:xfrm>
            <a:off x="440734" y="4970309"/>
            <a:ext cx="7056373" cy="1764744"/>
            <a:chOff x="70667" y="1412875"/>
            <a:chExt cx="8895533" cy="2006528"/>
          </a:xfrm>
        </p:grpSpPr>
        <p:cxnSp>
          <p:nvCxnSpPr>
            <p:cNvPr id="64" name="Rovná spojnica 9">
              <a:extLst>
                <a:ext uri="{FF2B5EF4-FFF2-40B4-BE49-F238E27FC236}">
                  <a16:creationId xmlns:a16="http://schemas.microsoft.com/office/drawing/2014/main" id="{F52C4F4A-8B92-5CD9-203E-DB3FBA466CEC}"/>
                </a:ext>
              </a:extLst>
            </p:cNvPr>
            <p:cNvCxnSpPr>
              <a:cxnSpLocks/>
            </p:cNvCxnSpPr>
            <p:nvPr/>
          </p:nvCxnSpPr>
          <p:spPr>
            <a:xfrm>
              <a:off x="790575" y="2090738"/>
              <a:ext cx="1549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ovná spojnica 4">
              <a:extLst>
                <a:ext uri="{FF2B5EF4-FFF2-40B4-BE49-F238E27FC236}">
                  <a16:creationId xmlns:a16="http://schemas.microsoft.com/office/drawing/2014/main" id="{6D3B4B6D-3E0C-B449-597C-05955D3FA208}"/>
                </a:ext>
              </a:extLst>
            </p:cNvPr>
            <p:cNvCxnSpPr/>
            <p:nvPr/>
          </p:nvCxnSpPr>
          <p:spPr>
            <a:xfrm>
              <a:off x="790575" y="1412875"/>
              <a:ext cx="0" cy="13557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Rovná spojnica 6">
              <a:extLst>
                <a:ext uri="{FF2B5EF4-FFF2-40B4-BE49-F238E27FC236}">
                  <a16:creationId xmlns:a16="http://schemas.microsoft.com/office/drawing/2014/main" id="{C23D2D5B-7258-8F2B-938F-68ADF2FD4F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188" y="2768600"/>
              <a:ext cx="82089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Rovná spojnica 11">
              <a:extLst>
                <a:ext uri="{FF2B5EF4-FFF2-40B4-BE49-F238E27FC236}">
                  <a16:creationId xmlns:a16="http://schemas.microsoft.com/office/drawing/2014/main" id="{87789831-5D78-0814-876D-87D384F91066}"/>
                </a:ext>
              </a:extLst>
            </p:cNvPr>
            <p:cNvCxnSpPr/>
            <p:nvPr/>
          </p:nvCxnSpPr>
          <p:spPr>
            <a:xfrm>
              <a:off x="2339975" y="2090738"/>
              <a:ext cx="0" cy="677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ovná spojnica 13">
              <a:extLst>
                <a:ext uri="{FF2B5EF4-FFF2-40B4-BE49-F238E27FC236}">
                  <a16:creationId xmlns:a16="http://schemas.microsoft.com/office/drawing/2014/main" id="{D46E605B-9AF2-ACAE-BA8E-7EC8C193CDC3}"/>
                </a:ext>
              </a:extLst>
            </p:cNvPr>
            <p:cNvCxnSpPr>
              <a:cxnSpLocks/>
            </p:cNvCxnSpPr>
            <p:nvPr/>
          </p:nvCxnSpPr>
          <p:spPr>
            <a:xfrm>
              <a:off x="2339975" y="2765425"/>
              <a:ext cx="1008063" cy="127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BlokTextu 14">
              <a:extLst>
                <a:ext uri="{FF2B5EF4-FFF2-40B4-BE49-F238E27FC236}">
                  <a16:creationId xmlns:a16="http://schemas.microsoft.com/office/drawing/2014/main" id="{A71C309C-4619-3C0F-FA97-91E95E13F6A0}"/>
                </a:ext>
              </a:extLst>
            </p:cNvPr>
            <p:cNvSpPr txBox="1"/>
            <p:nvPr/>
          </p:nvSpPr>
          <p:spPr>
            <a:xfrm>
              <a:off x="70667" y="1495425"/>
              <a:ext cx="1549396" cy="41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P (t)</a:t>
              </a:r>
            </a:p>
          </p:txBody>
        </p:sp>
        <p:sp>
          <p:nvSpPr>
            <p:cNvPr id="70" name="BlokTextu 16">
              <a:extLst>
                <a:ext uri="{FF2B5EF4-FFF2-40B4-BE49-F238E27FC236}">
                  <a16:creationId xmlns:a16="http://schemas.microsoft.com/office/drawing/2014/main" id="{1A771DAB-6EF9-2D0D-80D2-F4876314A460}"/>
                </a:ext>
              </a:extLst>
            </p:cNvPr>
            <p:cNvSpPr txBox="1"/>
            <p:nvPr/>
          </p:nvSpPr>
          <p:spPr>
            <a:xfrm>
              <a:off x="8477250" y="3036888"/>
              <a:ext cx="419100" cy="209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t</a:t>
              </a:r>
            </a:p>
          </p:txBody>
        </p:sp>
        <p:sp>
          <p:nvSpPr>
            <p:cNvPr id="71" name="BlokTextu 17">
              <a:extLst>
                <a:ext uri="{FF2B5EF4-FFF2-40B4-BE49-F238E27FC236}">
                  <a16:creationId xmlns:a16="http://schemas.microsoft.com/office/drawing/2014/main" id="{404C228D-0E87-1AEF-166E-587C04AE0AB2}"/>
                </a:ext>
              </a:extLst>
            </p:cNvPr>
            <p:cNvSpPr txBox="1"/>
            <p:nvPr/>
          </p:nvSpPr>
          <p:spPr>
            <a:xfrm>
              <a:off x="250824" y="1946275"/>
              <a:ext cx="917501" cy="419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1</a:t>
              </a:r>
            </a:p>
          </p:txBody>
        </p:sp>
        <p:sp>
          <p:nvSpPr>
            <p:cNvPr id="72" name="BlokTextu 18">
              <a:extLst>
                <a:ext uri="{FF2B5EF4-FFF2-40B4-BE49-F238E27FC236}">
                  <a16:creationId xmlns:a16="http://schemas.microsoft.com/office/drawing/2014/main" id="{02D4D7B0-D4AD-05CA-A87B-97CED159FFB5}"/>
                </a:ext>
              </a:extLst>
            </p:cNvPr>
            <p:cNvSpPr txBox="1"/>
            <p:nvPr/>
          </p:nvSpPr>
          <p:spPr>
            <a:xfrm>
              <a:off x="250825" y="2671763"/>
              <a:ext cx="539750" cy="211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0</a:t>
              </a:r>
            </a:p>
          </p:txBody>
        </p:sp>
        <p:sp>
          <p:nvSpPr>
            <p:cNvPr id="73" name="BlokTextu 19">
              <a:extLst>
                <a:ext uri="{FF2B5EF4-FFF2-40B4-BE49-F238E27FC236}">
                  <a16:creationId xmlns:a16="http://schemas.microsoft.com/office/drawing/2014/main" id="{0D7A1491-2E34-4829-577A-EE0400D0BBBC}"/>
                </a:ext>
              </a:extLst>
            </p:cNvPr>
            <p:cNvSpPr txBox="1"/>
            <p:nvPr/>
          </p:nvSpPr>
          <p:spPr>
            <a:xfrm>
              <a:off x="933450" y="2967845"/>
              <a:ext cx="1236663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dirty="0">
                  <a:solidFill>
                    <a:schemeClr val="accent4">
                      <a:lumMod val="25000"/>
                    </a:schemeClr>
                  </a:solidFill>
                </a:rPr>
                <a:t>Δ</a:t>
              </a: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t</a:t>
              </a:r>
              <a:r>
                <a:rPr lang="sk-SK" baseline="-25000" dirty="0">
                  <a:solidFill>
                    <a:schemeClr val="accent4">
                      <a:lumMod val="25000"/>
                    </a:schemeClr>
                  </a:solidFill>
                </a:rPr>
                <a:t>1</a:t>
              </a: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 = t</a:t>
              </a:r>
              <a:r>
                <a:rPr lang="sk-SK" baseline="-25000" dirty="0">
                  <a:solidFill>
                    <a:schemeClr val="accent4">
                      <a:lumMod val="25000"/>
                    </a:schemeClr>
                  </a:solidFill>
                </a:rPr>
                <a:t>p1</a:t>
              </a:r>
            </a:p>
          </p:txBody>
        </p:sp>
        <p:cxnSp>
          <p:nvCxnSpPr>
            <p:cNvPr id="74" name="Rovná spojnica 69">
              <a:extLst>
                <a:ext uri="{FF2B5EF4-FFF2-40B4-BE49-F238E27FC236}">
                  <a16:creationId xmlns:a16="http://schemas.microsoft.com/office/drawing/2014/main" id="{4E8CCCA1-E4D3-48A6-B87A-D940384245BA}"/>
                </a:ext>
              </a:extLst>
            </p:cNvPr>
            <p:cNvCxnSpPr>
              <a:cxnSpLocks/>
            </p:cNvCxnSpPr>
            <p:nvPr/>
          </p:nvCxnSpPr>
          <p:spPr>
            <a:xfrm>
              <a:off x="3348038" y="2084388"/>
              <a:ext cx="1549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ovná spojnica 70">
              <a:extLst>
                <a:ext uri="{FF2B5EF4-FFF2-40B4-BE49-F238E27FC236}">
                  <a16:creationId xmlns:a16="http://schemas.microsoft.com/office/drawing/2014/main" id="{236B57D4-0AA5-F386-98D9-DE0B0C4AE95A}"/>
                </a:ext>
              </a:extLst>
            </p:cNvPr>
            <p:cNvCxnSpPr/>
            <p:nvPr/>
          </p:nvCxnSpPr>
          <p:spPr>
            <a:xfrm>
              <a:off x="4897438" y="2084388"/>
              <a:ext cx="0" cy="677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ovná spojnica 71">
              <a:extLst>
                <a:ext uri="{FF2B5EF4-FFF2-40B4-BE49-F238E27FC236}">
                  <a16:creationId xmlns:a16="http://schemas.microsoft.com/office/drawing/2014/main" id="{C44A994F-744C-D65A-64D6-FF149B198294}"/>
                </a:ext>
              </a:extLst>
            </p:cNvPr>
            <p:cNvCxnSpPr/>
            <p:nvPr/>
          </p:nvCxnSpPr>
          <p:spPr>
            <a:xfrm>
              <a:off x="3346450" y="2084388"/>
              <a:ext cx="0" cy="677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ovná spojnica 72">
              <a:extLst>
                <a:ext uri="{FF2B5EF4-FFF2-40B4-BE49-F238E27FC236}">
                  <a16:creationId xmlns:a16="http://schemas.microsoft.com/office/drawing/2014/main" id="{914AD1AA-B323-3911-535F-A610B2733532}"/>
                </a:ext>
              </a:extLst>
            </p:cNvPr>
            <p:cNvCxnSpPr>
              <a:cxnSpLocks/>
            </p:cNvCxnSpPr>
            <p:nvPr/>
          </p:nvCxnSpPr>
          <p:spPr>
            <a:xfrm>
              <a:off x="5508625" y="2084388"/>
              <a:ext cx="719138" cy="63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ovná spojnica 73">
              <a:extLst>
                <a:ext uri="{FF2B5EF4-FFF2-40B4-BE49-F238E27FC236}">
                  <a16:creationId xmlns:a16="http://schemas.microsoft.com/office/drawing/2014/main" id="{D866401D-9DD9-B187-9C74-00D314A7662F}"/>
                </a:ext>
              </a:extLst>
            </p:cNvPr>
            <p:cNvCxnSpPr>
              <a:cxnSpLocks/>
            </p:cNvCxnSpPr>
            <p:nvPr/>
          </p:nvCxnSpPr>
          <p:spPr>
            <a:xfrm>
              <a:off x="6227763" y="2090738"/>
              <a:ext cx="0" cy="6715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ovná spojnica 74">
              <a:extLst>
                <a:ext uri="{FF2B5EF4-FFF2-40B4-BE49-F238E27FC236}">
                  <a16:creationId xmlns:a16="http://schemas.microsoft.com/office/drawing/2014/main" id="{57FE7240-7BB4-54C6-5733-FA453C1C09BC}"/>
                </a:ext>
              </a:extLst>
            </p:cNvPr>
            <p:cNvCxnSpPr>
              <a:cxnSpLocks/>
            </p:cNvCxnSpPr>
            <p:nvPr/>
          </p:nvCxnSpPr>
          <p:spPr>
            <a:xfrm>
              <a:off x="5507038" y="2084388"/>
              <a:ext cx="0" cy="677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ovná spojnica 79">
              <a:extLst>
                <a:ext uri="{FF2B5EF4-FFF2-40B4-BE49-F238E27FC236}">
                  <a16:creationId xmlns:a16="http://schemas.microsoft.com/office/drawing/2014/main" id="{7FBC9915-5854-8F0D-6225-7F969DBCEEB1}"/>
                </a:ext>
              </a:extLst>
            </p:cNvPr>
            <p:cNvCxnSpPr>
              <a:cxnSpLocks/>
            </p:cNvCxnSpPr>
            <p:nvPr/>
          </p:nvCxnSpPr>
          <p:spPr>
            <a:xfrm>
              <a:off x="4859338" y="2759075"/>
              <a:ext cx="647700" cy="63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ovná spojnica 81">
              <a:extLst>
                <a:ext uri="{FF2B5EF4-FFF2-40B4-BE49-F238E27FC236}">
                  <a16:creationId xmlns:a16="http://schemas.microsoft.com/office/drawing/2014/main" id="{5C4B4C17-82F5-D902-AB36-779A07B56FAE}"/>
                </a:ext>
              </a:extLst>
            </p:cNvPr>
            <p:cNvCxnSpPr>
              <a:cxnSpLocks/>
            </p:cNvCxnSpPr>
            <p:nvPr/>
          </p:nvCxnSpPr>
          <p:spPr>
            <a:xfrm>
              <a:off x="6226175" y="2759075"/>
              <a:ext cx="1514475" cy="158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ovná spojnica 83">
              <a:extLst>
                <a:ext uri="{FF2B5EF4-FFF2-40B4-BE49-F238E27FC236}">
                  <a16:creationId xmlns:a16="http://schemas.microsoft.com/office/drawing/2014/main" id="{499540DE-2689-8426-F46E-36AD2D547378}"/>
                </a:ext>
              </a:extLst>
            </p:cNvPr>
            <p:cNvCxnSpPr>
              <a:cxnSpLocks/>
            </p:cNvCxnSpPr>
            <p:nvPr/>
          </p:nvCxnSpPr>
          <p:spPr>
            <a:xfrm>
              <a:off x="7756525" y="2095500"/>
              <a:ext cx="720725" cy="63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ovná spojnica 84">
              <a:extLst>
                <a:ext uri="{FF2B5EF4-FFF2-40B4-BE49-F238E27FC236}">
                  <a16:creationId xmlns:a16="http://schemas.microsoft.com/office/drawing/2014/main" id="{1B9FCDA6-9EAD-0D4C-78CD-F82767682E70}"/>
                </a:ext>
              </a:extLst>
            </p:cNvPr>
            <p:cNvCxnSpPr>
              <a:cxnSpLocks/>
            </p:cNvCxnSpPr>
            <p:nvPr/>
          </p:nvCxnSpPr>
          <p:spPr>
            <a:xfrm>
              <a:off x="8477250" y="2101850"/>
              <a:ext cx="0" cy="6715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ovná spojnica 85">
              <a:extLst>
                <a:ext uri="{FF2B5EF4-FFF2-40B4-BE49-F238E27FC236}">
                  <a16:creationId xmlns:a16="http://schemas.microsoft.com/office/drawing/2014/main" id="{A80BCE67-2AAE-94E1-230D-002A1981D0A5}"/>
                </a:ext>
              </a:extLst>
            </p:cNvPr>
            <p:cNvCxnSpPr>
              <a:cxnSpLocks/>
            </p:cNvCxnSpPr>
            <p:nvPr/>
          </p:nvCxnSpPr>
          <p:spPr>
            <a:xfrm>
              <a:off x="7754938" y="2095500"/>
              <a:ext cx="0" cy="6778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ovná spojnica 86">
              <a:extLst>
                <a:ext uri="{FF2B5EF4-FFF2-40B4-BE49-F238E27FC236}">
                  <a16:creationId xmlns:a16="http://schemas.microsoft.com/office/drawing/2014/main" id="{D977D6D8-923F-F9F6-1187-29359FE2B7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3438" y="2752725"/>
              <a:ext cx="512762" cy="47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ovná spojovacia šípka 90">
              <a:extLst>
                <a:ext uri="{FF2B5EF4-FFF2-40B4-BE49-F238E27FC236}">
                  <a16:creationId xmlns:a16="http://schemas.microsoft.com/office/drawing/2014/main" id="{B189537E-2E62-12F3-979D-C1FCBBFC0A93}"/>
                </a:ext>
              </a:extLst>
            </p:cNvPr>
            <p:cNvCxnSpPr/>
            <p:nvPr/>
          </p:nvCxnSpPr>
          <p:spPr>
            <a:xfrm>
              <a:off x="763588" y="3025775"/>
              <a:ext cx="140652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ovná spojovacia šípka 91">
              <a:extLst>
                <a:ext uri="{FF2B5EF4-FFF2-40B4-BE49-F238E27FC236}">
                  <a16:creationId xmlns:a16="http://schemas.microsoft.com/office/drawing/2014/main" id="{3ADFE1A5-79F1-25F9-1BDA-1A9C91D5D4D9}"/>
                </a:ext>
              </a:extLst>
            </p:cNvPr>
            <p:cNvCxnSpPr/>
            <p:nvPr/>
          </p:nvCxnSpPr>
          <p:spPr>
            <a:xfrm>
              <a:off x="3419475" y="3016250"/>
              <a:ext cx="140652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ovná spojovacia šípka 92">
              <a:extLst>
                <a:ext uri="{FF2B5EF4-FFF2-40B4-BE49-F238E27FC236}">
                  <a16:creationId xmlns:a16="http://schemas.microsoft.com/office/drawing/2014/main" id="{7C6A822B-B91C-5BA7-C8D4-BC9BD6596B29}"/>
                </a:ext>
              </a:extLst>
            </p:cNvPr>
            <p:cNvCxnSpPr>
              <a:cxnSpLocks/>
            </p:cNvCxnSpPr>
            <p:nvPr/>
          </p:nvCxnSpPr>
          <p:spPr>
            <a:xfrm>
              <a:off x="5580063" y="3024188"/>
              <a:ext cx="72072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ovná spojovacia šípka 94">
              <a:extLst>
                <a:ext uri="{FF2B5EF4-FFF2-40B4-BE49-F238E27FC236}">
                  <a16:creationId xmlns:a16="http://schemas.microsoft.com/office/drawing/2014/main" id="{18197523-13C4-2CB4-5D4F-C8ED8911675F}"/>
                </a:ext>
              </a:extLst>
            </p:cNvPr>
            <p:cNvCxnSpPr>
              <a:cxnSpLocks/>
            </p:cNvCxnSpPr>
            <p:nvPr/>
          </p:nvCxnSpPr>
          <p:spPr>
            <a:xfrm>
              <a:off x="7637463" y="3036888"/>
              <a:ext cx="83978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BlokTextu 102">
              <a:extLst>
                <a:ext uri="{FF2B5EF4-FFF2-40B4-BE49-F238E27FC236}">
                  <a16:creationId xmlns:a16="http://schemas.microsoft.com/office/drawing/2014/main" id="{0E18E73D-BF87-FAFD-0B14-3C22A64C6EFB}"/>
                </a:ext>
              </a:extLst>
            </p:cNvPr>
            <p:cNvSpPr txBox="1"/>
            <p:nvPr/>
          </p:nvSpPr>
          <p:spPr>
            <a:xfrm>
              <a:off x="3622675" y="3049516"/>
              <a:ext cx="1236663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dirty="0">
                  <a:solidFill>
                    <a:schemeClr val="accent4">
                      <a:lumMod val="25000"/>
                    </a:schemeClr>
                  </a:solidFill>
                </a:rPr>
                <a:t>Δ</a:t>
              </a: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t</a:t>
              </a:r>
              <a:r>
                <a:rPr lang="sk-SK" baseline="-25000" dirty="0">
                  <a:solidFill>
                    <a:schemeClr val="accent4">
                      <a:lumMod val="25000"/>
                    </a:schemeClr>
                  </a:solidFill>
                </a:rPr>
                <a:t>2</a:t>
              </a: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 = t</a:t>
              </a:r>
              <a:r>
                <a:rPr lang="sk-SK" baseline="-25000" dirty="0">
                  <a:solidFill>
                    <a:schemeClr val="accent4">
                      <a:lumMod val="25000"/>
                    </a:schemeClr>
                  </a:solidFill>
                </a:rPr>
                <a:t>p2</a:t>
              </a:r>
            </a:p>
          </p:txBody>
        </p:sp>
        <p:sp>
          <p:nvSpPr>
            <p:cNvPr id="91" name="BlokTextu 103">
              <a:extLst>
                <a:ext uri="{FF2B5EF4-FFF2-40B4-BE49-F238E27FC236}">
                  <a16:creationId xmlns:a16="http://schemas.microsoft.com/office/drawing/2014/main" id="{496A0B4B-9A1B-AF36-1F3F-771063F36881}"/>
                </a:ext>
              </a:extLst>
            </p:cNvPr>
            <p:cNvSpPr txBox="1"/>
            <p:nvPr/>
          </p:nvSpPr>
          <p:spPr>
            <a:xfrm>
              <a:off x="5432425" y="3042556"/>
              <a:ext cx="1235075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dirty="0">
                  <a:solidFill>
                    <a:schemeClr val="accent4">
                      <a:lumMod val="25000"/>
                    </a:schemeClr>
                  </a:solidFill>
                </a:rPr>
                <a:t>Δ</a:t>
              </a: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t</a:t>
              </a:r>
              <a:r>
                <a:rPr lang="sk-SK" baseline="-25000" dirty="0">
                  <a:solidFill>
                    <a:schemeClr val="accent4">
                      <a:lumMod val="25000"/>
                    </a:schemeClr>
                  </a:solidFill>
                </a:rPr>
                <a:t>3</a:t>
              </a: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 = t</a:t>
              </a:r>
              <a:r>
                <a:rPr lang="sk-SK" baseline="-25000" dirty="0">
                  <a:solidFill>
                    <a:schemeClr val="accent4">
                      <a:lumMod val="25000"/>
                    </a:schemeClr>
                  </a:solidFill>
                </a:rPr>
                <a:t>p3</a:t>
              </a:r>
            </a:p>
          </p:txBody>
        </p:sp>
        <p:sp>
          <p:nvSpPr>
            <p:cNvPr id="92" name="BlokTextu 104">
              <a:extLst>
                <a:ext uri="{FF2B5EF4-FFF2-40B4-BE49-F238E27FC236}">
                  <a16:creationId xmlns:a16="http://schemas.microsoft.com/office/drawing/2014/main" id="{FC1B638B-2862-E1CC-4EE2-5DF5E6D8C34F}"/>
                </a:ext>
              </a:extLst>
            </p:cNvPr>
            <p:cNvSpPr txBox="1"/>
            <p:nvPr/>
          </p:nvSpPr>
          <p:spPr>
            <a:xfrm>
              <a:off x="7333893" y="2978813"/>
              <a:ext cx="1236662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dirty="0">
                  <a:solidFill>
                    <a:schemeClr val="accent4">
                      <a:lumMod val="25000"/>
                    </a:schemeClr>
                  </a:solidFill>
                </a:rPr>
                <a:t>Δ</a:t>
              </a: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t</a:t>
              </a:r>
              <a:r>
                <a:rPr lang="sk-SK" baseline="-25000" dirty="0">
                  <a:solidFill>
                    <a:schemeClr val="accent4">
                      <a:lumMod val="25000"/>
                    </a:schemeClr>
                  </a:solidFill>
                </a:rPr>
                <a:t>4</a:t>
              </a:r>
              <a:r>
                <a:rPr lang="sk-SK" dirty="0">
                  <a:solidFill>
                    <a:schemeClr val="accent4">
                      <a:lumMod val="25000"/>
                    </a:schemeClr>
                  </a:solidFill>
                </a:rPr>
                <a:t> = t</a:t>
              </a:r>
              <a:r>
                <a:rPr lang="sk-SK" baseline="-25000" dirty="0">
                  <a:solidFill>
                    <a:schemeClr val="accent4">
                      <a:lumMod val="25000"/>
                    </a:schemeClr>
                  </a:solidFill>
                </a:rPr>
                <a:t>p4</a:t>
              </a:r>
            </a:p>
          </p:txBody>
        </p:sp>
      </p:grpSp>
      <p:sp>
        <p:nvSpPr>
          <p:cNvPr id="93" name="Nadpis 1">
            <a:extLst>
              <a:ext uri="{FF2B5EF4-FFF2-40B4-BE49-F238E27FC236}">
                <a16:creationId xmlns:a16="http://schemas.microsoft.com/office/drawing/2014/main" id="{806D0D05-8E16-BDAB-0BB8-148E3840A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088" y="3945571"/>
            <a:ext cx="568714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9pPr>
          </a:lstStyle>
          <a:p>
            <a:r>
              <a:rPr lang="sk-SK" altLang="sk-SK" sz="3200" kern="0" dirty="0">
                <a:solidFill>
                  <a:schemeClr val="accent2">
                    <a:lumMod val="75000"/>
                  </a:schemeClr>
                </a:solidFill>
              </a:rPr>
              <a:t>Stredný čas medzi poruchami</a:t>
            </a:r>
          </a:p>
        </p:txBody>
      </p:sp>
      <p:graphicFrame>
        <p:nvGraphicFramePr>
          <p:cNvPr id="94" name="Object 4">
            <a:extLst>
              <a:ext uri="{FF2B5EF4-FFF2-40B4-BE49-F238E27FC236}">
                <a16:creationId xmlns:a16="http://schemas.microsoft.com/office/drawing/2014/main" id="{C1F18A72-9803-B4A4-A474-948F66003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7057"/>
              </p:ext>
            </p:extLst>
          </p:nvPr>
        </p:nvGraphicFramePr>
        <p:xfrm>
          <a:off x="8808021" y="4962029"/>
          <a:ext cx="1868391" cy="1602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0891" imgH="609336" progId="Equation.3">
                  <p:embed/>
                </p:oleObj>
              </mc:Choice>
              <mc:Fallback>
                <p:oleObj name="Equation" r:id="rId6" imgW="710891" imgH="609336" progId="Equation.3">
                  <p:embed/>
                  <p:pic>
                    <p:nvPicPr>
                      <p:cNvPr id="24577" name="Object 4">
                        <a:extLst>
                          <a:ext uri="{FF2B5EF4-FFF2-40B4-BE49-F238E27FC236}">
                            <a16:creationId xmlns:a16="http://schemas.microsoft.com/office/drawing/2014/main" id="{AA315705-EA14-956F-ABF2-1374B65947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8021" y="4962029"/>
                        <a:ext cx="1868391" cy="160240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Nadpis 1">
            <a:extLst>
              <a:ext uri="{FF2B5EF4-FFF2-40B4-BE49-F238E27FC236}">
                <a16:creationId xmlns:a16="http://schemas.microsoft.com/office/drawing/2014/main" id="{AEC5FF1F-ED43-31A8-2CFF-E830E3AA8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7012" y="171623"/>
            <a:ext cx="568714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7F00"/>
                </a:solidFill>
                <a:latin typeface="Arial" charset="0"/>
              </a:defRPr>
            </a:lvl9pPr>
          </a:lstStyle>
          <a:p>
            <a:r>
              <a:rPr lang="sk-SK" altLang="sk-SK" sz="3200" kern="0" dirty="0">
                <a:solidFill>
                  <a:schemeClr val="accent2">
                    <a:lumMod val="75000"/>
                  </a:schemeClr>
                </a:solidFill>
              </a:rPr>
              <a:t>Stredný čas do poruchy</a:t>
            </a:r>
          </a:p>
        </p:txBody>
      </p:sp>
    </p:spTree>
    <p:extLst>
      <p:ext uri="{BB962C8B-B14F-4D97-AF65-F5344CB8AC3E}">
        <p14:creationId xmlns:p14="http://schemas.microsoft.com/office/powerpoint/2010/main" val="145808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4896B-782D-99FF-DF6D-FE16C663B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23D397-0A95-D6B4-8238-2DAB69A9D2FE}"/>
              </a:ext>
            </a:extLst>
          </p:cNvPr>
          <p:cNvSpPr txBox="1">
            <a:spLocks noChangeArrowheads="1"/>
          </p:cNvSpPr>
          <p:nvPr/>
        </p:nvSpPr>
        <p:spPr>
          <a:xfrm>
            <a:off x="3490232" y="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altLang="sk-SK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Príklady kriviek</a:t>
            </a:r>
          </a:p>
        </p:txBody>
      </p:sp>
      <p:pic>
        <p:nvPicPr>
          <p:cNvPr id="4" name="Obrázok 7" descr="Obrázok, na ktorom je text, snímka obrazovky, vizitka&#10;&#10;Automaticky generovaný popis">
            <a:extLst>
              <a:ext uri="{FF2B5EF4-FFF2-40B4-BE49-F238E27FC236}">
                <a16:creationId xmlns:a16="http://schemas.microsoft.com/office/drawing/2014/main" id="{EBF195CC-B619-0D1B-7BE0-3BEF35DED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36" y="608103"/>
            <a:ext cx="4605386" cy="275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9">
            <a:extLst>
              <a:ext uri="{FF2B5EF4-FFF2-40B4-BE49-F238E27FC236}">
                <a16:creationId xmlns:a16="http://schemas.microsoft.com/office/drawing/2014/main" id="{289A7363-CEAC-956D-679D-45800C103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271327"/>
            <a:ext cx="5109087" cy="337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11">
            <a:extLst>
              <a:ext uri="{FF2B5EF4-FFF2-40B4-BE49-F238E27FC236}">
                <a16:creationId xmlns:a16="http://schemas.microsoft.com/office/drawing/2014/main" id="{7ABE9DB2-1BC6-5B54-D888-7C946D67A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3732247"/>
            <a:ext cx="5773739" cy="306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641A100-5448-F359-A000-35DAB572B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051" y="3516708"/>
            <a:ext cx="3276601" cy="328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lokTextu 15">
            <a:extLst>
              <a:ext uri="{FF2B5EF4-FFF2-40B4-BE49-F238E27FC236}">
                <a16:creationId xmlns:a16="http://schemas.microsoft.com/office/drawing/2014/main" id="{3FDC2C64-E201-FD81-FE2B-35C4813267C9}"/>
              </a:ext>
            </a:extLst>
          </p:cNvPr>
          <p:cNvSpPr txBox="1"/>
          <p:nvPr/>
        </p:nvSpPr>
        <p:spPr>
          <a:xfrm>
            <a:off x="8925724" y="4411094"/>
            <a:ext cx="2188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Vessel failure sensitivities – small LOCA </a:t>
            </a:r>
          </a:p>
        </p:txBody>
      </p:sp>
    </p:spTree>
    <p:extLst>
      <p:ext uri="{BB962C8B-B14F-4D97-AF65-F5344CB8AC3E}">
        <p14:creationId xmlns:p14="http://schemas.microsoft.com/office/powerpoint/2010/main" val="2752375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68F27-1D18-9679-2DCB-08388FCF4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F5DD87E-E35A-3B47-A0F8-2D63616A7AA3}"/>
              </a:ext>
            </a:extLst>
          </p:cNvPr>
          <p:cNvSpPr txBox="1">
            <a:spLocks noChangeArrowheads="1"/>
          </p:cNvSpPr>
          <p:nvPr/>
        </p:nvSpPr>
        <p:spPr>
          <a:xfrm>
            <a:off x="3505200" y="7144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altLang="en-US" sz="25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Distribučné rozdelenie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E3AC239B-B8C2-12BE-B354-252B4213407A}"/>
              </a:ext>
            </a:extLst>
          </p:cNvPr>
          <p:cNvSpPr txBox="1">
            <a:spLocks/>
          </p:cNvSpPr>
          <p:nvPr/>
        </p:nvSpPr>
        <p:spPr>
          <a:xfrm>
            <a:off x="489856" y="822325"/>
            <a:ext cx="11386457" cy="4754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Tzv. kumulovaná pravdepodobnosť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funkcia, ktorá udáva pravdepodobnosť, že je hodnota 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Náhodná premenná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náhodnej premennej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sk-SK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menšia ako (alebo menšia rovná ako) zadaná hodnota</a:t>
            </a:r>
          </a:p>
          <a:p>
            <a:pPr>
              <a:defRPr/>
            </a:pP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Vyjadruje priebeh funkcii P(x) alebo F(x)</a:t>
            </a:r>
          </a:p>
          <a:p>
            <a:pPr>
              <a:defRPr/>
            </a:pPr>
            <a:endParaRPr lang="sk-SK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sk-S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Delenie:</a:t>
            </a:r>
          </a:p>
          <a:p>
            <a:pPr lvl="1">
              <a:defRPr/>
            </a:pP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Diskrétne rozdelenie – Binomické, Poissionovo rozdelenie</a:t>
            </a:r>
          </a:p>
          <a:p>
            <a:pPr lvl="1">
              <a:defRPr/>
            </a:pP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Spojité rozdelenie – exponenciálne, logaritmické, Gaussovo rozdelenie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BACBBC2-2E1E-4EC1-F4ED-5CAA768F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6" y="3429000"/>
            <a:ext cx="4872718" cy="34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6">
            <a:extLst>
              <a:ext uri="{FF2B5EF4-FFF2-40B4-BE49-F238E27FC236}">
                <a16:creationId xmlns:a16="http://schemas.microsoft.com/office/drawing/2014/main" id="{6B8E488D-DF5D-58D4-28D6-97E75EE38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85" y="3699056"/>
            <a:ext cx="4872718" cy="29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F3D5DD-A321-6BC7-2446-AD8A4F4FC1CA}"/>
              </a:ext>
            </a:extLst>
          </p:cNvPr>
          <p:cNvSpPr txBox="1"/>
          <p:nvPr/>
        </p:nvSpPr>
        <p:spPr>
          <a:xfrm>
            <a:off x="1638073" y="40008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Diskrétne rozdelenie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C396B-1FAB-4490-765D-AA3476595815}"/>
              </a:ext>
            </a:extLst>
          </p:cNvPr>
          <p:cNvSpPr txBox="1"/>
          <p:nvPr/>
        </p:nvSpPr>
        <p:spPr>
          <a:xfrm>
            <a:off x="8360228" y="40008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Spojité rozdelenie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758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939CC-F350-44D0-EF61-C7221EBE1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04D5FF-5E04-F513-3949-0733772B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532" y="-241393"/>
            <a:ext cx="8229600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sk-SK" altLang="sk-SK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Binomické rozdelenie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227320-AEE6-51D8-7ABF-3102CC0168F9}"/>
              </a:ext>
            </a:extLst>
          </p:cNvPr>
          <p:cNvSpPr txBox="1">
            <a:spLocks/>
          </p:cNvSpPr>
          <p:nvPr/>
        </p:nvSpPr>
        <p:spPr>
          <a:xfrm>
            <a:off x="141853" y="544687"/>
            <a:ext cx="11603492" cy="113245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Náhodná veličina, ktorá nadobúda len 2 hodnoty (prvok funguje – prvok nefunguje)</a:t>
            </a:r>
          </a:p>
          <a:p>
            <a:pPr>
              <a:defRPr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822D43F3-140E-481D-B500-A8B853B632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249197"/>
              </p:ext>
            </p:extLst>
          </p:nvPr>
        </p:nvGraphicFramePr>
        <p:xfrm>
          <a:off x="763518" y="934525"/>
          <a:ext cx="2426913" cy="875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600" imgH="381000" progId="Equation.3">
                  <p:embed/>
                </p:oleObj>
              </mc:Choice>
              <mc:Fallback>
                <p:oleObj name="Equation" r:id="rId2" imgW="1244600" imgH="381000" progId="Equation.3">
                  <p:embed/>
                  <p:pic>
                    <p:nvPicPr>
                      <p:cNvPr id="3076" name="Object 2">
                        <a:extLst>
                          <a:ext uri="{FF2B5EF4-FFF2-40B4-BE49-F238E27FC236}">
                            <a16:creationId xmlns:a16="http://schemas.microsoft.com/office/drawing/2014/main" id="{40F2622F-8F69-D7C2-F488-3C92979C74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18" y="934525"/>
                        <a:ext cx="2426913" cy="87587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634CA3-C8EB-089B-AD14-D9E199789D00}"/>
              </a:ext>
            </a:extLst>
          </p:cNvPr>
          <p:cNvSpPr txBox="1">
            <a:spLocks/>
          </p:cNvSpPr>
          <p:nvPr/>
        </p:nvSpPr>
        <p:spPr>
          <a:xfrm>
            <a:off x="3416739" y="1014181"/>
            <a:ext cx="8483381" cy="1857375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P – pravdepodobnosť, že jav nastane z n pokusov x - krát.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sk-SK" sz="1700" dirty="0">
                <a:latin typeface="Arial" panose="020B0604020202020204" pitchFamily="34" charset="0"/>
                <a:cs typeface="Arial" panose="020B0604020202020204" pitchFamily="34" charset="0"/>
              </a:rPr>
              <a:t>n – počet pokusov     x – počet úspešných pokusov      p – pravdepodobnosť javu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D4B46-B4CA-3966-96D4-41E239FA69DC}"/>
              </a:ext>
            </a:extLst>
          </p:cNvPr>
          <p:cNvSpPr txBox="1"/>
          <p:nvPr/>
        </p:nvSpPr>
        <p:spPr>
          <a:xfrm>
            <a:off x="326571" y="1942181"/>
            <a:ext cx="11234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sk-SK" sz="2000" b="1" u="sng" dirty="0"/>
              <a:t>Príklad: </a:t>
            </a:r>
            <a:r>
              <a:rPr lang="sk-SK" altLang="sk-SK" sz="2000" dirty="0"/>
              <a:t>Aká je pravdepodobnosť úspešnej činnosti havarijného systému hydroakumulátorov (HA), keď musia fungovať aspoň 2 zo 4? Pravdepodobnosť poruchy každého HA je q=0,005 .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57322A9F-0776-DFE2-FA05-F4DC6D0A3757}"/>
              </a:ext>
            </a:extLst>
          </p:cNvPr>
          <p:cNvSpPr txBox="1">
            <a:spLocks/>
          </p:cNvSpPr>
          <p:nvPr/>
        </p:nvSpPr>
        <p:spPr>
          <a:xfrm>
            <a:off x="233002" y="2827596"/>
            <a:ext cx="3012652" cy="387259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2000" dirty="0"/>
              <a:t>Systém funguje keď:</a:t>
            </a:r>
          </a:p>
          <a:p>
            <a:pPr lvl="1">
              <a:defRPr/>
            </a:pPr>
            <a:r>
              <a:rPr lang="sk-SK" sz="2000" dirty="0">
                <a:solidFill>
                  <a:schemeClr val="accent3">
                    <a:lumMod val="50000"/>
                  </a:schemeClr>
                </a:solidFill>
              </a:rPr>
              <a:t>Fungujú 2 zo 4</a:t>
            </a:r>
          </a:p>
          <a:p>
            <a:pPr lvl="1">
              <a:defRPr/>
            </a:pPr>
            <a:r>
              <a:rPr lang="sk-SK" sz="2000" dirty="0">
                <a:solidFill>
                  <a:schemeClr val="accent3">
                    <a:lumMod val="50000"/>
                  </a:schemeClr>
                </a:solidFill>
              </a:rPr>
              <a:t>Fungujú 3 zo 4</a:t>
            </a:r>
          </a:p>
          <a:p>
            <a:pPr lvl="1">
              <a:defRPr/>
            </a:pPr>
            <a:r>
              <a:rPr lang="sk-SK" sz="2000" dirty="0">
                <a:solidFill>
                  <a:schemeClr val="accent3">
                    <a:lumMod val="50000"/>
                  </a:schemeClr>
                </a:solidFill>
              </a:rPr>
              <a:t>Fungujú 4 zo 4</a:t>
            </a:r>
          </a:p>
          <a:p>
            <a:pPr>
              <a:defRPr/>
            </a:pPr>
            <a:r>
              <a:rPr lang="sk-SK" sz="2000" dirty="0"/>
              <a:t>Systém nefunguje keď:</a:t>
            </a:r>
          </a:p>
          <a:p>
            <a:pPr lvl="1">
              <a:defRPr/>
            </a:pPr>
            <a:r>
              <a:rPr lang="sk-SK" sz="2000" dirty="0">
                <a:solidFill>
                  <a:srgbClr val="C00000"/>
                </a:solidFill>
              </a:rPr>
              <a:t>Nefunguje  3 zo 4</a:t>
            </a:r>
          </a:p>
          <a:p>
            <a:pPr lvl="1">
              <a:defRPr/>
            </a:pPr>
            <a:r>
              <a:rPr lang="sk-SK" sz="2000" dirty="0">
                <a:solidFill>
                  <a:srgbClr val="C00000"/>
                </a:solidFill>
              </a:rPr>
              <a:t>Nefunguje 4 zo 4</a:t>
            </a:r>
          </a:p>
        </p:txBody>
      </p:sp>
      <p:cxnSp>
        <p:nvCxnSpPr>
          <p:cNvPr id="48" name="Rovná spojnica 6">
            <a:extLst>
              <a:ext uri="{FF2B5EF4-FFF2-40B4-BE49-F238E27FC236}">
                <a16:creationId xmlns:a16="http://schemas.microsoft.com/office/drawing/2014/main" id="{36684A18-02E3-783B-F4B9-C08C4903DAF4}"/>
              </a:ext>
            </a:extLst>
          </p:cNvPr>
          <p:cNvCxnSpPr>
            <a:cxnSpLocks/>
          </p:cNvCxnSpPr>
          <p:nvPr/>
        </p:nvCxnSpPr>
        <p:spPr>
          <a:xfrm>
            <a:off x="181388" y="2827596"/>
            <a:ext cx="72372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Skupina 9">
            <a:extLst>
              <a:ext uri="{FF2B5EF4-FFF2-40B4-BE49-F238E27FC236}">
                <a16:creationId xmlns:a16="http://schemas.microsoft.com/office/drawing/2014/main" id="{6D8F0F01-BE85-8958-638F-95F200095AA3}"/>
              </a:ext>
            </a:extLst>
          </p:cNvPr>
          <p:cNvGrpSpPr>
            <a:grpSpLocks/>
          </p:cNvGrpSpPr>
          <p:nvPr/>
        </p:nvGrpSpPr>
        <p:grpSpPr bwMode="auto">
          <a:xfrm>
            <a:off x="3198093" y="3277503"/>
            <a:ext cx="1090997" cy="193655"/>
            <a:chOff x="3794212" y="1987532"/>
            <a:chExt cx="2390564" cy="371861"/>
          </a:xfrm>
        </p:grpSpPr>
        <p:sp>
          <p:nvSpPr>
            <p:cNvPr id="50" name="Ovál 7">
              <a:extLst>
                <a:ext uri="{FF2B5EF4-FFF2-40B4-BE49-F238E27FC236}">
                  <a16:creationId xmlns:a16="http://schemas.microsoft.com/office/drawing/2014/main" id="{473B8122-426C-9B42-ED93-EB8E6A1B703F}"/>
                </a:ext>
              </a:extLst>
            </p:cNvPr>
            <p:cNvSpPr/>
            <p:nvPr/>
          </p:nvSpPr>
          <p:spPr>
            <a:xfrm>
              <a:off x="3794212" y="1987532"/>
              <a:ext cx="359097" cy="3595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>
                <a:solidFill>
                  <a:srgbClr val="92D050"/>
                </a:solidFill>
              </a:endParaRPr>
            </a:p>
          </p:txBody>
        </p:sp>
        <p:sp>
          <p:nvSpPr>
            <p:cNvPr id="51" name="Ovál 12">
              <a:extLst>
                <a:ext uri="{FF2B5EF4-FFF2-40B4-BE49-F238E27FC236}">
                  <a16:creationId xmlns:a16="http://schemas.microsoft.com/office/drawing/2014/main" id="{81E0DE93-A88E-EAA2-59C0-AEAC3B791F68}"/>
                </a:ext>
              </a:extLst>
            </p:cNvPr>
            <p:cNvSpPr/>
            <p:nvPr/>
          </p:nvSpPr>
          <p:spPr>
            <a:xfrm>
              <a:off x="4477523" y="1999859"/>
              <a:ext cx="361150" cy="35953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>
                <a:solidFill>
                  <a:srgbClr val="92D050"/>
                </a:solidFill>
              </a:endParaRPr>
            </a:p>
          </p:txBody>
        </p:sp>
        <p:sp>
          <p:nvSpPr>
            <p:cNvPr id="52" name="Ovál 13">
              <a:extLst>
                <a:ext uri="{FF2B5EF4-FFF2-40B4-BE49-F238E27FC236}">
                  <a16:creationId xmlns:a16="http://schemas.microsoft.com/office/drawing/2014/main" id="{3A11AF51-8101-3660-E9E0-621FA38457B9}"/>
                </a:ext>
              </a:extLst>
            </p:cNvPr>
            <p:cNvSpPr/>
            <p:nvPr/>
          </p:nvSpPr>
          <p:spPr>
            <a:xfrm>
              <a:off x="5150575" y="1995750"/>
              <a:ext cx="361150" cy="3595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53" name="Ovál 14">
              <a:extLst>
                <a:ext uri="{FF2B5EF4-FFF2-40B4-BE49-F238E27FC236}">
                  <a16:creationId xmlns:a16="http://schemas.microsoft.com/office/drawing/2014/main" id="{2540382A-306D-10FC-B36B-FBC40CFE9C53}"/>
                </a:ext>
              </a:extLst>
            </p:cNvPr>
            <p:cNvSpPr/>
            <p:nvPr/>
          </p:nvSpPr>
          <p:spPr>
            <a:xfrm>
              <a:off x="5825679" y="1995750"/>
              <a:ext cx="359097" cy="3595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</p:grpSp>
      <p:grpSp>
        <p:nvGrpSpPr>
          <p:cNvPr id="54" name="Skupina 8">
            <a:extLst>
              <a:ext uri="{FF2B5EF4-FFF2-40B4-BE49-F238E27FC236}">
                <a16:creationId xmlns:a16="http://schemas.microsoft.com/office/drawing/2014/main" id="{7572A0BE-4D25-1A03-34A5-E960FEEB2DEF}"/>
              </a:ext>
            </a:extLst>
          </p:cNvPr>
          <p:cNvGrpSpPr>
            <a:grpSpLocks/>
          </p:cNvGrpSpPr>
          <p:nvPr/>
        </p:nvGrpSpPr>
        <p:grpSpPr bwMode="auto">
          <a:xfrm>
            <a:off x="3252237" y="4668805"/>
            <a:ext cx="1087252" cy="187455"/>
            <a:chOff x="2807804" y="3647808"/>
            <a:chExt cx="2390564" cy="371861"/>
          </a:xfrm>
        </p:grpSpPr>
        <p:sp>
          <p:nvSpPr>
            <p:cNvPr id="55" name="Ovál 15">
              <a:extLst>
                <a:ext uri="{FF2B5EF4-FFF2-40B4-BE49-F238E27FC236}">
                  <a16:creationId xmlns:a16="http://schemas.microsoft.com/office/drawing/2014/main" id="{170C3575-80A5-A3A1-654E-E6EBC216BCB5}"/>
                </a:ext>
              </a:extLst>
            </p:cNvPr>
            <p:cNvSpPr/>
            <p:nvPr/>
          </p:nvSpPr>
          <p:spPr>
            <a:xfrm>
              <a:off x="2807804" y="3647808"/>
              <a:ext cx="360334" cy="3595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>
                <a:solidFill>
                  <a:srgbClr val="FF0000"/>
                </a:solidFill>
              </a:endParaRPr>
            </a:p>
          </p:txBody>
        </p:sp>
        <p:sp>
          <p:nvSpPr>
            <p:cNvPr id="56" name="Ovál 16">
              <a:extLst>
                <a:ext uri="{FF2B5EF4-FFF2-40B4-BE49-F238E27FC236}">
                  <a16:creationId xmlns:a16="http://schemas.microsoft.com/office/drawing/2014/main" id="{E42E6D39-D6C8-79C1-E9CE-A08AD2C08CAE}"/>
                </a:ext>
              </a:extLst>
            </p:cNvPr>
            <p:cNvSpPr/>
            <p:nvPr/>
          </p:nvSpPr>
          <p:spPr>
            <a:xfrm>
              <a:off x="3491411" y="3660135"/>
              <a:ext cx="360334" cy="3595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>
                <a:solidFill>
                  <a:srgbClr val="FF0000"/>
                </a:solidFill>
              </a:endParaRPr>
            </a:p>
          </p:txBody>
        </p:sp>
        <p:sp>
          <p:nvSpPr>
            <p:cNvPr id="57" name="Ovál 17">
              <a:extLst>
                <a:ext uri="{FF2B5EF4-FFF2-40B4-BE49-F238E27FC236}">
                  <a16:creationId xmlns:a16="http://schemas.microsoft.com/office/drawing/2014/main" id="{C7CDAF5D-754F-14FD-6CC1-EB1766FE5EBD}"/>
                </a:ext>
              </a:extLst>
            </p:cNvPr>
            <p:cNvSpPr/>
            <p:nvPr/>
          </p:nvSpPr>
          <p:spPr>
            <a:xfrm>
              <a:off x="4164722" y="3656026"/>
              <a:ext cx="360336" cy="3595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58" name="Ovál 18">
              <a:extLst>
                <a:ext uri="{FF2B5EF4-FFF2-40B4-BE49-F238E27FC236}">
                  <a16:creationId xmlns:a16="http://schemas.microsoft.com/office/drawing/2014/main" id="{8FFFCA2C-B8FD-DC9B-A81E-76D6E8711FAE}"/>
                </a:ext>
              </a:extLst>
            </p:cNvPr>
            <p:cNvSpPr/>
            <p:nvPr/>
          </p:nvSpPr>
          <p:spPr>
            <a:xfrm>
              <a:off x="4838034" y="3656026"/>
              <a:ext cx="360334" cy="35953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</p:grpSp>
      <p:grpSp>
        <p:nvGrpSpPr>
          <p:cNvPr id="59" name="Skupina 11">
            <a:extLst>
              <a:ext uri="{FF2B5EF4-FFF2-40B4-BE49-F238E27FC236}">
                <a16:creationId xmlns:a16="http://schemas.microsoft.com/office/drawing/2014/main" id="{24AB37A7-8CE4-A5A5-5633-6D48E986A415}"/>
              </a:ext>
            </a:extLst>
          </p:cNvPr>
          <p:cNvGrpSpPr>
            <a:grpSpLocks/>
          </p:cNvGrpSpPr>
          <p:nvPr/>
        </p:nvGrpSpPr>
        <p:grpSpPr bwMode="auto">
          <a:xfrm>
            <a:off x="3180431" y="3599054"/>
            <a:ext cx="1108791" cy="196865"/>
            <a:chOff x="3794212" y="2514765"/>
            <a:chExt cx="2390564" cy="371861"/>
          </a:xfrm>
        </p:grpSpPr>
        <p:grpSp>
          <p:nvGrpSpPr>
            <p:cNvPr id="60" name="Skupina 10">
              <a:extLst>
                <a:ext uri="{FF2B5EF4-FFF2-40B4-BE49-F238E27FC236}">
                  <a16:creationId xmlns:a16="http://schemas.microsoft.com/office/drawing/2014/main" id="{31624A12-11D7-8CC8-A405-A5F0EF364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4212" y="2514765"/>
              <a:ext cx="1717340" cy="371861"/>
              <a:chOff x="3794212" y="2514765"/>
              <a:chExt cx="1717340" cy="371861"/>
            </a:xfrm>
          </p:grpSpPr>
          <p:sp>
            <p:nvSpPr>
              <p:cNvPr id="62" name="Ovál 19">
                <a:extLst>
                  <a:ext uri="{FF2B5EF4-FFF2-40B4-BE49-F238E27FC236}">
                    <a16:creationId xmlns:a16="http://schemas.microsoft.com/office/drawing/2014/main" id="{F849BA2D-62F0-38BD-7426-FD79D9BF8536}"/>
                  </a:ext>
                </a:extLst>
              </p:cNvPr>
              <p:cNvSpPr/>
              <p:nvPr/>
            </p:nvSpPr>
            <p:spPr>
              <a:xfrm>
                <a:off x="3794212" y="2514765"/>
                <a:ext cx="359392" cy="359735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sk-SK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Ovál 20">
                <a:extLst>
                  <a:ext uri="{FF2B5EF4-FFF2-40B4-BE49-F238E27FC236}">
                    <a16:creationId xmlns:a16="http://schemas.microsoft.com/office/drawing/2014/main" id="{D3C5611F-35DE-4392-727C-79B50A2A379C}"/>
                  </a:ext>
                </a:extLst>
              </p:cNvPr>
              <p:cNvSpPr/>
              <p:nvPr/>
            </p:nvSpPr>
            <p:spPr>
              <a:xfrm>
                <a:off x="4478673" y="2526891"/>
                <a:ext cx="359392" cy="359735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sk-SK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Ovál 21">
                <a:extLst>
                  <a:ext uri="{FF2B5EF4-FFF2-40B4-BE49-F238E27FC236}">
                    <a16:creationId xmlns:a16="http://schemas.microsoft.com/office/drawing/2014/main" id="{60F0788E-682D-9B63-CFBF-7097B6AEBC7D}"/>
                  </a:ext>
                </a:extLst>
              </p:cNvPr>
              <p:cNvSpPr/>
              <p:nvPr/>
            </p:nvSpPr>
            <p:spPr>
              <a:xfrm>
                <a:off x="5153039" y="2522849"/>
                <a:ext cx="359392" cy="359735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sk-SK" dirty="0"/>
              </a:p>
            </p:txBody>
          </p:sp>
        </p:grpSp>
        <p:sp>
          <p:nvSpPr>
            <p:cNvPr id="61" name="Ovál 22">
              <a:extLst>
                <a:ext uri="{FF2B5EF4-FFF2-40B4-BE49-F238E27FC236}">
                  <a16:creationId xmlns:a16="http://schemas.microsoft.com/office/drawing/2014/main" id="{D4F4E854-73BC-BB33-046F-BB7A171BB33D}"/>
                </a:ext>
              </a:extLst>
            </p:cNvPr>
            <p:cNvSpPr/>
            <p:nvPr/>
          </p:nvSpPr>
          <p:spPr>
            <a:xfrm>
              <a:off x="5825384" y="2522849"/>
              <a:ext cx="359392" cy="35973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</p:grpSp>
      <p:grpSp>
        <p:nvGrpSpPr>
          <p:cNvPr id="65" name="Skupina 27">
            <a:extLst>
              <a:ext uri="{FF2B5EF4-FFF2-40B4-BE49-F238E27FC236}">
                <a16:creationId xmlns:a16="http://schemas.microsoft.com/office/drawing/2014/main" id="{AB55C7B7-0780-6F3A-DC41-9D8EE6CA03A4}"/>
              </a:ext>
            </a:extLst>
          </p:cNvPr>
          <p:cNvGrpSpPr>
            <a:grpSpLocks/>
          </p:cNvGrpSpPr>
          <p:nvPr/>
        </p:nvGrpSpPr>
        <p:grpSpPr bwMode="auto">
          <a:xfrm>
            <a:off x="3201022" y="3971837"/>
            <a:ext cx="1120029" cy="199005"/>
            <a:chOff x="3775600" y="3008147"/>
            <a:chExt cx="2390564" cy="371861"/>
          </a:xfrm>
        </p:grpSpPr>
        <p:sp>
          <p:nvSpPr>
            <p:cNvPr id="66" name="Ovál 23">
              <a:extLst>
                <a:ext uri="{FF2B5EF4-FFF2-40B4-BE49-F238E27FC236}">
                  <a16:creationId xmlns:a16="http://schemas.microsoft.com/office/drawing/2014/main" id="{C4507B1B-E964-C1D2-4769-28DA7B773EFC}"/>
                </a:ext>
              </a:extLst>
            </p:cNvPr>
            <p:cNvSpPr/>
            <p:nvPr/>
          </p:nvSpPr>
          <p:spPr>
            <a:xfrm>
              <a:off x="3775600" y="3008147"/>
              <a:ext cx="359784" cy="35986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>
                <a:solidFill>
                  <a:srgbClr val="FF0000"/>
                </a:solidFill>
              </a:endParaRPr>
            </a:p>
          </p:txBody>
        </p:sp>
        <p:sp>
          <p:nvSpPr>
            <p:cNvPr id="67" name="Ovál 24">
              <a:extLst>
                <a:ext uri="{FF2B5EF4-FFF2-40B4-BE49-F238E27FC236}">
                  <a16:creationId xmlns:a16="http://schemas.microsoft.com/office/drawing/2014/main" id="{623D46EB-3DFB-C7B2-8DEC-A5F93906A023}"/>
                </a:ext>
              </a:extLst>
            </p:cNvPr>
            <p:cNvSpPr/>
            <p:nvPr/>
          </p:nvSpPr>
          <p:spPr>
            <a:xfrm>
              <a:off x="4459189" y="3020143"/>
              <a:ext cx="359784" cy="35986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>
                <a:solidFill>
                  <a:srgbClr val="FF0000"/>
                </a:solidFill>
              </a:endParaRPr>
            </a:p>
          </p:txBody>
        </p:sp>
        <p:sp>
          <p:nvSpPr>
            <p:cNvPr id="68" name="Ovál 25">
              <a:extLst>
                <a:ext uri="{FF2B5EF4-FFF2-40B4-BE49-F238E27FC236}">
                  <a16:creationId xmlns:a16="http://schemas.microsoft.com/office/drawing/2014/main" id="{59200926-3D42-CD92-341B-75D2823A03D8}"/>
                </a:ext>
              </a:extLst>
            </p:cNvPr>
            <p:cNvSpPr/>
            <p:nvPr/>
          </p:nvSpPr>
          <p:spPr>
            <a:xfrm>
              <a:off x="5132785" y="3016144"/>
              <a:ext cx="359784" cy="35986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69" name="Ovál 26">
              <a:extLst>
                <a:ext uri="{FF2B5EF4-FFF2-40B4-BE49-F238E27FC236}">
                  <a16:creationId xmlns:a16="http://schemas.microsoft.com/office/drawing/2014/main" id="{F209F988-6BFB-7841-F624-F83F188F7AB8}"/>
                </a:ext>
              </a:extLst>
            </p:cNvPr>
            <p:cNvSpPr/>
            <p:nvPr/>
          </p:nvSpPr>
          <p:spPr>
            <a:xfrm>
              <a:off x="5806380" y="3016144"/>
              <a:ext cx="359784" cy="35986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</p:grpSp>
      <p:grpSp>
        <p:nvGrpSpPr>
          <p:cNvPr id="70" name="Skupina 28">
            <a:extLst>
              <a:ext uri="{FF2B5EF4-FFF2-40B4-BE49-F238E27FC236}">
                <a16:creationId xmlns:a16="http://schemas.microsoft.com/office/drawing/2014/main" id="{076214CF-434C-F19A-7F36-DBF66CB98FDF}"/>
              </a:ext>
            </a:extLst>
          </p:cNvPr>
          <p:cNvGrpSpPr>
            <a:grpSpLocks/>
          </p:cNvGrpSpPr>
          <p:nvPr/>
        </p:nvGrpSpPr>
        <p:grpSpPr bwMode="auto">
          <a:xfrm>
            <a:off x="3199024" y="4987539"/>
            <a:ext cx="1083506" cy="186419"/>
            <a:chOff x="2807804" y="3647808"/>
            <a:chExt cx="2390564" cy="371861"/>
          </a:xfrm>
        </p:grpSpPr>
        <p:sp>
          <p:nvSpPr>
            <p:cNvPr id="71" name="Ovál 29">
              <a:extLst>
                <a:ext uri="{FF2B5EF4-FFF2-40B4-BE49-F238E27FC236}">
                  <a16:creationId xmlns:a16="http://schemas.microsoft.com/office/drawing/2014/main" id="{6DBD8AEB-FF26-D28C-21AB-6645E28B07E7}"/>
                </a:ext>
              </a:extLst>
            </p:cNvPr>
            <p:cNvSpPr/>
            <p:nvPr/>
          </p:nvSpPr>
          <p:spPr>
            <a:xfrm>
              <a:off x="2807804" y="3647808"/>
              <a:ext cx="359514" cy="3594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>
                <a:solidFill>
                  <a:srgbClr val="FF0000"/>
                </a:solidFill>
              </a:endParaRPr>
            </a:p>
          </p:txBody>
        </p:sp>
        <p:sp>
          <p:nvSpPr>
            <p:cNvPr id="72" name="Ovál 30">
              <a:extLst>
                <a:ext uri="{FF2B5EF4-FFF2-40B4-BE49-F238E27FC236}">
                  <a16:creationId xmlns:a16="http://schemas.microsoft.com/office/drawing/2014/main" id="{9CD210D6-B2DB-DFE2-9D9E-DD4F4D72BFDF}"/>
                </a:ext>
              </a:extLst>
            </p:cNvPr>
            <p:cNvSpPr/>
            <p:nvPr/>
          </p:nvSpPr>
          <p:spPr>
            <a:xfrm>
              <a:off x="3491708" y="3660203"/>
              <a:ext cx="359514" cy="3594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>
                <a:solidFill>
                  <a:srgbClr val="FF0000"/>
                </a:solidFill>
              </a:endParaRPr>
            </a:p>
          </p:txBody>
        </p:sp>
        <p:sp>
          <p:nvSpPr>
            <p:cNvPr id="73" name="Ovál 31">
              <a:extLst>
                <a:ext uri="{FF2B5EF4-FFF2-40B4-BE49-F238E27FC236}">
                  <a16:creationId xmlns:a16="http://schemas.microsoft.com/office/drawing/2014/main" id="{7D2A7209-DC22-4A58-6132-A50EB9070AA6}"/>
                </a:ext>
              </a:extLst>
            </p:cNvPr>
            <p:cNvSpPr/>
            <p:nvPr/>
          </p:nvSpPr>
          <p:spPr>
            <a:xfrm>
              <a:off x="4165281" y="3656072"/>
              <a:ext cx="359514" cy="3594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74" name="Ovál 32">
              <a:extLst>
                <a:ext uri="{FF2B5EF4-FFF2-40B4-BE49-F238E27FC236}">
                  <a16:creationId xmlns:a16="http://schemas.microsoft.com/office/drawing/2014/main" id="{D3742BD9-30C5-77D3-0DB3-70A466AA7B93}"/>
                </a:ext>
              </a:extLst>
            </p:cNvPr>
            <p:cNvSpPr/>
            <p:nvPr/>
          </p:nvSpPr>
          <p:spPr>
            <a:xfrm>
              <a:off x="4838854" y="3656072"/>
              <a:ext cx="359514" cy="35946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</p:grp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F295078D-58A2-59C6-3109-75216AEDBDB6}"/>
              </a:ext>
            </a:extLst>
          </p:cNvPr>
          <p:cNvSpPr txBox="1">
            <a:spLocks/>
          </p:cNvSpPr>
          <p:nvPr/>
        </p:nvSpPr>
        <p:spPr bwMode="auto">
          <a:xfrm>
            <a:off x="4184987" y="2794174"/>
            <a:ext cx="3113978" cy="387259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sk-SK" sz="2000" dirty="0"/>
              <a:t>Systém funguje keď: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k-SK" sz="2000" dirty="0">
                <a:solidFill>
                  <a:srgbClr val="00B050"/>
                </a:solidFill>
              </a:rPr>
              <a:t>Nefungujú 2 zo 4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k-SK" sz="2000" dirty="0">
                <a:solidFill>
                  <a:srgbClr val="00B050"/>
                </a:solidFill>
              </a:rPr>
              <a:t>Nefunguje 1 zo 4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k-SK" sz="2000" dirty="0">
                <a:solidFill>
                  <a:srgbClr val="00B050"/>
                </a:solidFill>
              </a:rPr>
              <a:t>Nefunguje 0 zo 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sz="2000" dirty="0"/>
              <a:t>Systém nefunguje keď: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k-SK" sz="2000" dirty="0">
                <a:solidFill>
                  <a:schemeClr val="accent6">
                    <a:lumMod val="50000"/>
                  </a:schemeClr>
                </a:solidFill>
              </a:rPr>
              <a:t>Funguje 1 zo 4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k-SK" sz="2000" dirty="0">
                <a:solidFill>
                  <a:schemeClr val="accent6">
                    <a:lumMod val="50000"/>
                  </a:schemeClr>
                </a:solidFill>
              </a:rPr>
              <a:t>Funguje 0 zo 4</a:t>
            </a:r>
          </a:p>
        </p:txBody>
      </p:sp>
      <p:cxnSp>
        <p:nvCxnSpPr>
          <p:cNvPr id="76" name="Rovná spojnica 6">
            <a:extLst>
              <a:ext uri="{FF2B5EF4-FFF2-40B4-BE49-F238E27FC236}">
                <a16:creationId xmlns:a16="http://schemas.microsoft.com/office/drawing/2014/main" id="{090069AA-D211-E1B6-8BA3-4B8F908102E4}"/>
              </a:ext>
            </a:extLst>
          </p:cNvPr>
          <p:cNvCxnSpPr>
            <a:cxnSpLocks/>
          </p:cNvCxnSpPr>
          <p:nvPr/>
        </p:nvCxnSpPr>
        <p:spPr>
          <a:xfrm>
            <a:off x="341385" y="5396625"/>
            <a:ext cx="66145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5B5EBFD4-66CF-CFAB-D76F-5E735CB355AD}"/>
              </a:ext>
            </a:extLst>
          </p:cNvPr>
          <p:cNvSpPr txBox="1"/>
          <p:nvPr/>
        </p:nvSpPr>
        <p:spPr>
          <a:xfrm>
            <a:off x="233002" y="5452461"/>
            <a:ext cx="9064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800" dirty="0"/>
              <a:t>Systém nefunguje  fungujú </a:t>
            </a:r>
            <a:r>
              <a:rPr lang="sk-SK" sz="1800" dirty="0">
                <a:solidFill>
                  <a:srgbClr val="FF0000"/>
                </a:solidFill>
              </a:rPr>
              <a:t>3 zo 4 </a:t>
            </a:r>
            <a:r>
              <a:rPr lang="sk-SK" sz="1800" dirty="0"/>
              <a:t>HA  alebo  4</a:t>
            </a:r>
            <a:r>
              <a:rPr lang="sk-SK" sz="1800" dirty="0">
                <a:solidFill>
                  <a:srgbClr val="FF0000"/>
                </a:solidFill>
              </a:rPr>
              <a:t> zo 4 </a:t>
            </a:r>
            <a:r>
              <a:rPr lang="sk-SK" sz="1800" dirty="0"/>
              <a:t>HA:</a:t>
            </a:r>
          </a:p>
        </p:txBody>
      </p:sp>
      <p:graphicFrame>
        <p:nvGraphicFramePr>
          <p:cNvPr id="85" name="Object 84">
            <a:extLst>
              <a:ext uri="{FF2B5EF4-FFF2-40B4-BE49-F238E27FC236}">
                <a16:creationId xmlns:a16="http://schemas.microsoft.com/office/drawing/2014/main" id="{C189EEDF-3143-A96B-EC6A-46BFEB1A8D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767420"/>
              </p:ext>
            </p:extLst>
          </p:nvPr>
        </p:nvGraphicFramePr>
        <p:xfrm>
          <a:off x="833409" y="5741210"/>
          <a:ext cx="6585202" cy="59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78300" imgH="393700" progId="Equation.3">
                  <p:embed/>
                </p:oleObj>
              </mc:Choice>
              <mc:Fallback>
                <p:oleObj name="Equation" r:id="rId4" imgW="4178300" imgH="393700" progId="Equation.3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312FFF1B-9319-001E-EBD6-505191C293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09" y="5741210"/>
                        <a:ext cx="6585202" cy="597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4">
            <a:extLst>
              <a:ext uri="{FF2B5EF4-FFF2-40B4-BE49-F238E27FC236}">
                <a16:creationId xmlns:a16="http://schemas.microsoft.com/office/drawing/2014/main" id="{AFE60604-1659-36BF-0FB9-57A703C9E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891893"/>
              </p:ext>
            </p:extLst>
          </p:nvPr>
        </p:nvGraphicFramePr>
        <p:xfrm>
          <a:off x="914701" y="6260048"/>
          <a:ext cx="5804807" cy="59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0" imgH="393700" progId="Equation.3">
                  <p:embed/>
                </p:oleObj>
              </mc:Choice>
              <mc:Fallback>
                <p:oleObj name="Equation" r:id="rId6" imgW="3810000" imgH="393700" progId="Equation.3">
                  <p:embed/>
                  <p:pic>
                    <p:nvPicPr>
                      <p:cNvPr id="50" name="Object 4">
                        <a:extLst>
                          <a:ext uri="{FF2B5EF4-FFF2-40B4-BE49-F238E27FC236}">
                            <a16:creationId xmlns:a16="http://schemas.microsoft.com/office/drawing/2014/main" id="{FA7AEDEC-12A1-E152-CDF5-CB9E88FC23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701" y="6260048"/>
                        <a:ext cx="5804807" cy="597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7BFC8480-5641-C174-9F1B-8ECD3A070693}"/>
              </a:ext>
            </a:extLst>
          </p:cNvPr>
          <p:cNvSpPr txBox="1"/>
          <p:nvPr/>
        </p:nvSpPr>
        <p:spPr>
          <a:xfrm>
            <a:off x="7819362" y="4987539"/>
            <a:ext cx="408806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sk-SK" sz="1800" dirty="0"/>
              <a:t>Pravdepodobnosť poruchy systému: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sk-SK" sz="1800" dirty="0"/>
              <a:t>Fs = Q(3) + Q(4)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sk-SK" sz="1800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sk-SK" sz="1800" dirty="0"/>
              <a:t>Pravdepodobnosť bezporuchovosti systému</a:t>
            </a:r>
            <a:r>
              <a:rPr lang="sk-SK" dirty="0"/>
              <a:t>:</a:t>
            </a:r>
            <a:r>
              <a:rPr lang="sk-SK" sz="1800" dirty="0"/>
              <a:t> Ps = 1- Fs = 1- </a:t>
            </a:r>
            <a:r>
              <a:rPr lang="en-GB" sz="1800" dirty="0"/>
              <a:t>[</a:t>
            </a:r>
            <a:r>
              <a:rPr lang="sk-SK" sz="1800" dirty="0"/>
              <a:t>Q(3) + Q(4)</a:t>
            </a:r>
            <a:r>
              <a:rPr lang="en-GB" sz="1800" dirty="0"/>
              <a:t>]</a:t>
            </a:r>
            <a:endParaRPr lang="sk-SK" sz="1800" dirty="0"/>
          </a:p>
          <a:p>
            <a:pPr>
              <a:buFont typeface="Arial" panose="020B0604020202020204" pitchFamily="34" charset="0"/>
              <a:buNone/>
              <a:defRPr/>
            </a:pPr>
            <a:endParaRPr lang="sk-SK" sz="1800" dirty="0"/>
          </a:p>
        </p:txBody>
      </p:sp>
      <p:graphicFrame>
        <p:nvGraphicFramePr>
          <p:cNvPr id="89" name="Table 88">
            <a:extLst>
              <a:ext uri="{FF2B5EF4-FFF2-40B4-BE49-F238E27FC236}">
                <a16:creationId xmlns:a16="http://schemas.microsoft.com/office/drawing/2014/main" id="{49464FE1-8C60-C8DB-CE25-70D0827BD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75679"/>
              </p:ext>
            </p:extLst>
          </p:nvPr>
        </p:nvGraphicFramePr>
        <p:xfrm>
          <a:off x="8250379" y="2700136"/>
          <a:ext cx="2937618" cy="2140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206">
                  <a:extLst>
                    <a:ext uri="{9D8B030D-6E8A-4147-A177-3AD203B41FA5}">
                      <a16:colId xmlns:a16="http://schemas.microsoft.com/office/drawing/2014/main" val="1512336556"/>
                    </a:ext>
                  </a:extLst>
                </a:gridCol>
                <a:gridCol w="979206">
                  <a:extLst>
                    <a:ext uri="{9D8B030D-6E8A-4147-A177-3AD203B41FA5}">
                      <a16:colId xmlns:a16="http://schemas.microsoft.com/office/drawing/2014/main" val="3982501218"/>
                    </a:ext>
                  </a:extLst>
                </a:gridCol>
                <a:gridCol w="979206">
                  <a:extLst>
                    <a:ext uri="{9D8B030D-6E8A-4147-A177-3AD203B41FA5}">
                      <a16:colId xmlns:a16="http://schemas.microsoft.com/office/drawing/2014/main" val="3210061936"/>
                    </a:ext>
                  </a:extLst>
                </a:gridCol>
              </a:tblGrid>
              <a:tr h="3057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Prvky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Fungujú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Ps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71684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6,25E-10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677286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4,98E-07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820401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0,000149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965119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0,019701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044424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0,98015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886505"/>
                  </a:ext>
                </a:extLst>
              </a:tr>
              <a:tr h="305727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Spolu Ps</a:t>
                      </a:r>
                      <a:endParaRPr lang="en-GB" sz="18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n-GB" sz="1800" b="0" i="0" u="none" strike="noStrike" dirty="0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513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79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3791E32A-B78D-EAC4-7DC1-D715E2F66042}"/>
              </a:ext>
            </a:extLst>
          </p:cNvPr>
          <p:cNvSpPr txBox="1"/>
          <p:nvPr/>
        </p:nvSpPr>
        <p:spPr>
          <a:xfrm>
            <a:off x="8280400" y="304800"/>
            <a:ext cx="3615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>
                <a:solidFill>
                  <a:schemeClr val="accent2">
                    <a:lumMod val="75000"/>
                  </a:schemeClr>
                </a:solidFill>
              </a:rPr>
              <a:t>Obsah prednášky</a:t>
            </a:r>
            <a:endParaRPr lang="en-GB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C01825-C2F7-4663-B481-C391F1BC2102}"/>
              </a:ext>
            </a:extLst>
          </p:cNvPr>
          <p:cNvSpPr txBox="1"/>
          <p:nvPr/>
        </p:nvSpPr>
        <p:spPr>
          <a:xfrm>
            <a:off x="2854960" y="2305615"/>
            <a:ext cx="7640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sk-SK" sz="2800" dirty="0"/>
              <a:t>Základy jadrovej bezpečnosti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sk-SK" sz="2800" dirty="0"/>
              <a:t>Základy spoľahlivosti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sk-SK" sz="2800" dirty="0"/>
              <a:t>Princípy projektovania spoľahlivého systému</a:t>
            </a:r>
          </a:p>
          <a:p>
            <a:pPr marL="342900" indent="-342900">
              <a:buAutoNum type="arabicPeriod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942F6-695E-C659-6923-A8AB27E11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2C37F8-1153-9AD4-F1C0-22FFA0C5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532" y="-241393"/>
            <a:ext cx="8229600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sk-SK" altLang="sk-SK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Gaussovo (normálne) rozdelenie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C13D28-18A2-1207-6EA1-604EBB845B19}"/>
              </a:ext>
            </a:extLst>
          </p:cNvPr>
          <p:cNvSpPr txBox="1">
            <a:spLocks/>
          </p:cNvSpPr>
          <p:nvPr/>
        </p:nvSpPr>
        <p:spPr>
          <a:xfrm>
            <a:off x="141853" y="544687"/>
            <a:ext cx="11603492" cy="113245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Náhodná veličina, ktorá nadobúda len 2 hodnoty (prvok funguje – prvok nefunguje)</a:t>
            </a:r>
          </a:p>
          <a:p>
            <a:pPr>
              <a:defRPr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B4E349-E87F-63E7-58A8-9D4B084D22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98735" y="1032741"/>
                <a:ext cx="7560357" cy="1857375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sk-SK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F – pravdepodobnosť, že nastane porucha.     t – čas   </a:t>
                </a:r>
              </a:p>
              <a:p>
                <a:pPr eaLnBrk="1" fontAlgn="auto" hangingPunct="1">
                  <a:spcBef>
                    <a:spcPct val="20000"/>
                  </a:spcBef>
                  <a:spcAft>
                    <a:spcPts val="0"/>
                  </a:spcAft>
                  <a:defRPr/>
                </a:pPr>
                <a:r>
                  <a:rPr lang="sk-SK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r>
                  <a:rPr lang="sk-SK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sk-SK" dirty="0"/>
                  <a:t>stredná hodnota Gaussovej krivky  </a:t>
                </a:r>
                <a14:m>
                  <m:oMath xmlns:m="http://schemas.openxmlformats.org/officeDocument/2006/math">
                    <m:r>
                      <a:rPr lang="sk-SK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sk-SK" sz="1700" dirty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sk-SK" dirty="0"/>
                  <a:t>stredná kvadratická odchýlka</a:t>
                </a:r>
                <a:endParaRPr lang="sk-SK" sz="1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B4E349-E87F-63E7-58A8-9D4B084D2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735" y="1032741"/>
                <a:ext cx="7560357" cy="1857375"/>
              </a:xfrm>
              <a:prstGeom prst="rect">
                <a:avLst/>
              </a:prstGeom>
              <a:blipFill>
                <a:blip r:embed="rId2"/>
                <a:stretch>
                  <a:fillRect l="-565" t="-9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52CA76C-3B34-C056-EB47-6266BD7A86B1}"/>
              </a:ext>
            </a:extLst>
          </p:cNvPr>
          <p:cNvSpPr txBox="1"/>
          <p:nvPr/>
        </p:nvSpPr>
        <p:spPr>
          <a:xfrm>
            <a:off x="355600" y="2607996"/>
            <a:ext cx="11234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sk-SK" sz="2000" b="1" u="sng" dirty="0"/>
              <a:t>Príklad: </a:t>
            </a:r>
            <a:endParaRPr lang="sk-SK" altLang="sk-SK" sz="2000" dirty="0"/>
          </a:p>
          <a:p>
            <a:endParaRPr lang="sk-SK" altLang="sk-SK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881E7233-C741-1194-4749-E1BCD96D0558}"/>
                  </a:ext>
                </a:extLst>
              </p:cNvPr>
              <p:cNvSpPr txBox="1"/>
              <p:nvPr/>
            </p:nvSpPr>
            <p:spPr bwMode="auto">
              <a:xfrm>
                <a:off x="355600" y="928689"/>
                <a:ext cx="3829388" cy="92597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𝑓𝑢𝑛𝑘𝑐𝑖𝑎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Object 2">
                <a:extLst>
                  <a:ext uri="{FF2B5EF4-FFF2-40B4-BE49-F238E27FC236}">
                    <a16:creationId xmlns:a16="http://schemas.microsoft.com/office/drawing/2014/main" id="{881E7233-C741-1194-4749-E1BCD96D0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600" y="928689"/>
                <a:ext cx="3829388" cy="9259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ok 2">
            <a:extLst>
              <a:ext uri="{FF2B5EF4-FFF2-40B4-BE49-F238E27FC236}">
                <a16:creationId xmlns:a16="http://schemas.microsoft.com/office/drawing/2014/main" id="{44FB7112-302B-139E-D4A5-04AE78D1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35" y="2491365"/>
            <a:ext cx="427831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A8ACBC-5548-DBE6-879D-C40A880C3699}"/>
              </a:ext>
            </a:extLst>
          </p:cNvPr>
          <p:cNvSpPr txBox="1"/>
          <p:nvPr/>
        </p:nvSpPr>
        <p:spPr>
          <a:xfrm>
            <a:off x="141853" y="2127955"/>
            <a:ext cx="6150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k-SK" sz="1800" b="1" dirty="0"/>
              <a:t>Funkciu </a:t>
            </a:r>
            <a:r>
              <a:rPr lang="el-GR" sz="1800" b="1" dirty="0"/>
              <a:t>Φ</a:t>
            </a:r>
            <a:r>
              <a:rPr lang="sk-SK" sz="1800" b="1" dirty="0"/>
              <a:t>(x) možno zistiť z ČSN 01 0250</a:t>
            </a:r>
          </a:p>
        </p:txBody>
      </p:sp>
      <p:sp>
        <p:nvSpPr>
          <p:cNvPr id="14" name="BlokTextu 3">
            <a:extLst>
              <a:ext uri="{FF2B5EF4-FFF2-40B4-BE49-F238E27FC236}">
                <a16:creationId xmlns:a16="http://schemas.microsoft.com/office/drawing/2014/main" id="{4FA9F257-FC72-9945-26DA-103FF751FDBF}"/>
              </a:ext>
            </a:extLst>
          </p:cNvPr>
          <p:cNvSpPr txBox="1">
            <a:spLocks noChangeAspect="1"/>
          </p:cNvSpPr>
          <p:nvPr/>
        </p:nvSpPr>
        <p:spPr>
          <a:xfrm>
            <a:off x="355600" y="3021250"/>
            <a:ext cx="7924800" cy="3745513"/>
          </a:xfrm>
          <a:prstGeom prst="rect">
            <a:avLst/>
          </a:prstGeom>
          <a:blipFill>
            <a:blip r:embed="rId5"/>
            <a:stretch>
              <a:fillRect l="-846" t="-977" b="-2117"/>
            </a:stretch>
          </a:blipFill>
        </p:spPr>
        <p:txBody>
          <a:bodyPr/>
          <a:lstStyle/>
          <a:p>
            <a:pPr>
              <a:defRPr/>
            </a:pPr>
            <a:r>
              <a:rPr lang="sk-SK" dirty="0">
                <a:noFill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7C9E79-68B6-E453-B57E-1B07FDDEE6D9}"/>
              </a:ext>
            </a:extLst>
          </p:cNvPr>
          <p:cNvSpPr txBox="1"/>
          <p:nvPr/>
        </p:nvSpPr>
        <p:spPr>
          <a:xfrm>
            <a:off x="4696621" y="2087152"/>
            <a:ext cx="3075214" cy="3951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k-SK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Gaussova kalkulačka</a:t>
            </a:r>
            <a:r>
              <a:rPr lang="sk-SK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k-S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(link)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Obrázok 5">
            <a:extLst>
              <a:ext uri="{FF2B5EF4-FFF2-40B4-BE49-F238E27FC236}">
                <a16:creationId xmlns:a16="http://schemas.microsoft.com/office/drawing/2014/main" id="{09AE1D02-E16A-BAC3-0C5D-AC3B3CD4F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1"/>
          <a:stretch/>
        </p:blipFill>
        <p:spPr bwMode="auto">
          <a:xfrm>
            <a:off x="8941041" y="4938958"/>
            <a:ext cx="2561529" cy="199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7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18BC3-E1A6-2A33-BAEA-4D978D5D2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89F708-9113-839B-8707-F4357C42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80"/>
          <a:stretch>
            <a:fillRect/>
          </a:stretch>
        </p:blipFill>
        <p:spPr>
          <a:xfrm>
            <a:off x="491343" y="1730927"/>
            <a:ext cx="4472605" cy="545465"/>
          </a:xfrm>
          <a:prstGeom prst="rect">
            <a:avLst/>
          </a:prstGeom>
          <a:noFill/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CEC87A34-317C-D62F-CA8F-D20019994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17" y="2952487"/>
            <a:ext cx="531749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b="1" i="1" u="sng" dirty="0"/>
              <a:t>Pravdepodobnosť bezporuchovej prevádzky: </a:t>
            </a:r>
            <a:br>
              <a:rPr lang="sk-SK" altLang="sk-SK" sz="2000" b="1" i="1" u="sng" dirty="0"/>
            </a:br>
            <a:endParaRPr lang="sk-SK" altLang="sk-SK" sz="2000" b="1" i="1" u="sng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b="1" dirty="0"/>
              <a:t>Rs(t) = R1(t) R2(t) R3(t)... ...R n(t)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sk-SK" altLang="sk-SK" sz="2000" dirty="0"/>
              <a:t> na vznik poruchy systému stačí porucha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dirty="0"/>
              <a:t>  jedného prvku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sk-SK" altLang="sk-SK" sz="2000" dirty="0"/>
              <a:t> systém je funkčný iba ak sú všetky prvky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dirty="0"/>
              <a:t>  prevádzkyschopnom stave.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F97D3-209B-B7CA-8D09-DA0F857856F5}"/>
              </a:ext>
            </a:extLst>
          </p:cNvPr>
          <p:cNvSpPr txBox="1"/>
          <p:nvPr/>
        </p:nvSpPr>
        <p:spPr>
          <a:xfrm>
            <a:off x="426720" y="915826"/>
            <a:ext cx="52120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sk-SK" sz="2500" dirty="0">
                <a:solidFill>
                  <a:schemeClr val="accent2">
                    <a:lumMod val="75000"/>
                  </a:schemeClr>
                </a:solidFill>
              </a:rPr>
              <a:t>Sériové funkčné väzby systému</a:t>
            </a:r>
            <a:endParaRPr lang="sk-SK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91B53C72-67C0-D07E-DB6F-670EA11DB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3"/>
          <a:stretch>
            <a:fillRect/>
          </a:stretch>
        </p:blipFill>
        <p:spPr>
          <a:xfrm>
            <a:off x="5813027" y="1237209"/>
            <a:ext cx="1102988" cy="3286091"/>
          </a:xfrm>
          <a:prstGeom prst="rect">
            <a:avLst/>
          </a:prstGeom>
          <a:noFill/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BC09C3F7-2576-FDA6-37C7-702CFDCF4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560" y="1413156"/>
            <a:ext cx="449072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b="1" i="1" u="sng" dirty="0"/>
              <a:t>Pravdepodobnosť poruchy:</a:t>
            </a:r>
            <a:r>
              <a:rPr lang="sk-SK" altLang="sk-SK" sz="2000" i="1" u="sng" dirty="0"/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b="1" i="1" dirty="0"/>
              <a:t>Qs(t) = Q1(t) Q2(t) Q3... ...Qn(t)</a:t>
            </a:r>
            <a:endParaRPr lang="sk-SK" altLang="sk-SK" sz="20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sk-SK" altLang="sk-SK" sz="2000" dirty="0"/>
              <a:t> na vznik poruchy systému treba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dirty="0"/>
              <a:t>  porucha všetkých prvkov,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sk-SK" altLang="sk-SK" sz="2000" dirty="0"/>
              <a:t> systém je funkčný ak je aspoň jeden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000" dirty="0"/>
              <a:t>  z prvkov v prevádzkyschopnom stave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FC59B1-B3C9-928A-F862-7A56641455FC}"/>
              </a:ext>
            </a:extLst>
          </p:cNvPr>
          <p:cNvSpPr txBox="1"/>
          <p:nvPr/>
        </p:nvSpPr>
        <p:spPr>
          <a:xfrm>
            <a:off x="7090242" y="902460"/>
            <a:ext cx="54714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sk-SK" sz="2500" dirty="0">
                <a:solidFill>
                  <a:schemeClr val="accent2">
                    <a:lumMod val="75000"/>
                  </a:schemeClr>
                </a:solidFill>
              </a:rPr>
              <a:t>Paralelné funkčné väzby systému</a:t>
            </a:r>
            <a:endParaRPr lang="sk-SK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8261D2-BD0B-9CF5-BBE2-A5ECD744F19E}"/>
              </a:ext>
            </a:extLst>
          </p:cNvPr>
          <p:cNvSpPr txBox="1"/>
          <p:nvPr/>
        </p:nvSpPr>
        <p:spPr>
          <a:xfrm>
            <a:off x="5843507" y="4880984"/>
            <a:ext cx="600305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sk-SK" sz="2500" dirty="0">
                <a:solidFill>
                  <a:schemeClr val="accent2">
                    <a:lumMod val="75000"/>
                  </a:schemeClr>
                </a:solidFill>
              </a:rPr>
              <a:t>Sériovo-paralelné funkčné väzby systému</a:t>
            </a:r>
            <a:endParaRPr lang="sk-SK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F3A79827-A454-1473-46E8-850A58C2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2"/>
          <a:stretch>
            <a:fillRect/>
          </a:stretch>
        </p:blipFill>
        <p:spPr>
          <a:xfrm>
            <a:off x="5388364" y="5632135"/>
            <a:ext cx="3116262" cy="988161"/>
          </a:xfrm>
          <a:prstGeom prst="rect">
            <a:avLst/>
          </a:prstGeom>
          <a:noFill/>
        </p:spPr>
      </p:pic>
      <p:sp>
        <p:nvSpPr>
          <p:cNvPr id="19" name="AutoShape 18">
            <a:extLst>
              <a:ext uri="{FF2B5EF4-FFF2-40B4-BE49-F238E27FC236}">
                <a16:creationId xmlns:a16="http://schemas.microsoft.com/office/drawing/2014/main" id="{D7C6A516-24C5-06A3-CD44-EBB65E42312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700477" y="6010445"/>
            <a:ext cx="216486" cy="24384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dirty="0"/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032C9240-366C-2C6C-6BCD-7C701725A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6" r="49417"/>
          <a:stretch>
            <a:fillRect/>
          </a:stretch>
        </p:blipFill>
        <p:spPr>
          <a:xfrm>
            <a:off x="9149466" y="5666415"/>
            <a:ext cx="1405969" cy="933295"/>
          </a:xfrm>
          <a:prstGeom prst="rect">
            <a:avLst/>
          </a:prstGeom>
          <a:noFill/>
        </p:spPr>
      </p:pic>
      <p:sp>
        <p:nvSpPr>
          <p:cNvPr id="21" name="AutoShape 18">
            <a:extLst>
              <a:ext uri="{FF2B5EF4-FFF2-40B4-BE49-F238E27FC236}">
                <a16:creationId xmlns:a16="http://schemas.microsoft.com/office/drawing/2014/main" id="{A33B9CC1-AF6E-0379-ED00-295E1F47C6B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666018" y="6010445"/>
            <a:ext cx="216486" cy="24384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1800" dirty="0"/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589177D2-5135-1CF1-DCDC-8E8AB90F8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9" t="-4346"/>
          <a:stretch>
            <a:fillRect/>
          </a:stretch>
        </p:blipFill>
        <p:spPr>
          <a:xfrm>
            <a:off x="10942069" y="5715722"/>
            <a:ext cx="1021499" cy="923371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130AA5A-FD60-6122-94CD-402A64C547C3}"/>
              </a:ext>
            </a:extLst>
          </p:cNvPr>
          <p:cNvSpPr txBox="1"/>
          <p:nvPr/>
        </p:nvSpPr>
        <p:spPr>
          <a:xfrm>
            <a:off x="4637314" y="86433"/>
            <a:ext cx="7554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dirty="0">
                <a:solidFill>
                  <a:schemeClr val="accent2">
                    <a:lumMod val="75000"/>
                  </a:schemeClr>
                </a:solidFill>
              </a:rPr>
              <a:t>3. Princípy projektovania spoľahlivého systému</a:t>
            </a:r>
          </a:p>
        </p:txBody>
      </p:sp>
    </p:spTree>
    <p:extLst>
      <p:ext uri="{BB962C8B-B14F-4D97-AF65-F5344CB8AC3E}">
        <p14:creationId xmlns:p14="http://schemas.microsoft.com/office/powerpoint/2010/main" val="330465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A3586-0403-B5C3-B220-2812CFCB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95E16-D50F-4170-9761-AE36C37A2D45}" type="slidenum">
              <a:rPr lang="en-US" altLang="sk-SK" smtClean="0"/>
              <a:pPr>
                <a:defRPr/>
              </a:pPr>
              <a:t>22</a:t>
            </a:fld>
            <a:endParaRPr lang="en-US" altLang="sk-SK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6557223-5ED1-FD5B-21C4-BEB3CE5FB4F0}"/>
              </a:ext>
            </a:extLst>
          </p:cNvPr>
          <p:cNvSpPr txBox="1">
            <a:spLocks noChangeArrowheads="1"/>
          </p:cNvSpPr>
          <p:nvPr/>
        </p:nvSpPr>
        <p:spPr>
          <a:xfrm>
            <a:off x="3604305" y="193926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altLang="sk-SK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Minimálny kritický rez (MKR)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FD6FF6E-FCF8-E884-6B46-9AFE3219F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2300288"/>
            <a:ext cx="7643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k-SK" altLang="sk-SK" sz="18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7" name="Skupina 16">
            <a:extLst>
              <a:ext uri="{FF2B5EF4-FFF2-40B4-BE49-F238E27FC236}">
                <a16:creationId xmlns:a16="http://schemas.microsoft.com/office/drawing/2014/main" id="{5BE66BAA-CD7A-31BA-5C49-A485AA0BE2CA}"/>
              </a:ext>
            </a:extLst>
          </p:cNvPr>
          <p:cNvGrpSpPr>
            <a:grpSpLocks/>
          </p:cNvGrpSpPr>
          <p:nvPr/>
        </p:nvGrpSpPr>
        <p:grpSpPr bwMode="auto">
          <a:xfrm>
            <a:off x="1211263" y="505619"/>
            <a:ext cx="3714750" cy="1452563"/>
            <a:chOff x="1259632" y="3127310"/>
            <a:chExt cx="5743098" cy="2344772"/>
          </a:xfrm>
        </p:grpSpPr>
        <p:cxnSp>
          <p:nvCxnSpPr>
            <p:cNvPr id="8" name="Straight Connector 24">
              <a:extLst>
                <a:ext uri="{FF2B5EF4-FFF2-40B4-BE49-F238E27FC236}">
                  <a16:creationId xmlns:a16="http://schemas.microsoft.com/office/drawing/2014/main" id="{959F4277-B883-7FFB-ED4F-6C52D7CD642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851389" y="3606515"/>
              <a:ext cx="0" cy="1581118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4D5B9017-F58B-77C7-5CA9-40137BBE43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9632" y="4344542"/>
              <a:ext cx="240523" cy="7687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Object 2">
              <a:extLst>
                <a:ext uri="{FF2B5EF4-FFF2-40B4-BE49-F238E27FC236}">
                  <a16:creationId xmlns:a16="http://schemas.microsoft.com/office/drawing/2014/main" id="{B3DFE08E-222E-56DA-5D9D-BB05369CC2F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52323" y="3127310"/>
            <a:ext cx="133975" cy="25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9230" name="Object 2">
                          <a:extLst>
                            <a:ext uri="{FF2B5EF4-FFF2-40B4-BE49-F238E27FC236}">
                              <a16:creationId xmlns:a16="http://schemas.microsoft.com/office/drawing/2014/main" id="{EA4A94B9-29B3-C7CB-1FFF-C75AFF8A01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2323" y="3127310"/>
                          <a:ext cx="133975" cy="25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21">
              <a:extLst>
                <a:ext uri="{FF2B5EF4-FFF2-40B4-BE49-F238E27FC236}">
                  <a16:creationId xmlns:a16="http://schemas.microsoft.com/office/drawing/2014/main" id="{A18971D4-A26C-BD9B-B140-19C8CC393FAD}"/>
                </a:ext>
              </a:extLst>
            </p:cNvPr>
            <p:cNvSpPr/>
            <p:nvPr/>
          </p:nvSpPr>
          <p:spPr bwMode="auto">
            <a:xfrm>
              <a:off x="1500155" y="3621891"/>
              <a:ext cx="5016621" cy="153755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F929A8F8-3C35-620D-700D-5F07502F28C6}"/>
                </a:ext>
              </a:extLst>
            </p:cNvPr>
            <p:cNvSpPr/>
            <p:nvPr/>
          </p:nvSpPr>
          <p:spPr bwMode="auto">
            <a:xfrm>
              <a:off x="1993472" y="4969814"/>
              <a:ext cx="1170709" cy="502268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9F8AA802-AA76-2E16-1765-E101C0166CE3}"/>
                </a:ext>
              </a:extLst>
            </p:cNvPr>
            <p:cNvSpPr/>
            <p:nvPr/>
          </p:nvSpPr>
          <p:spPr bwMode="auto">
            <a:xfrm>
              <a:off x="2005744" y="3409195"/>
              <a:ext cx="1087261" cy="504831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F721B97E-4994-9C40-FDB0-246DD05849C0}"/>
                </a:ext>
              </a:extLst>
            </p:cNvPr>
            <p:cNvSpPr/>
            <p:nvPr/>
          </p:nvSpPr>
          <p:spPr bwMode="auto">
            <a:xfrm>
              <a:off x="4440425" y="3350256"/>
              <a:ext cx="1072535" cy="486892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BE3437A0-94CF-A0A1-4505-80210979E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9970" y="3457870"/>
              <a:ext cx="586139" cy="43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1800" dirty="0"/>
                <a:t>A</a:t>
              </a: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0CFDDEC8-FA20-E3A8-2CE7-E09FF268C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4242" y="4966205"/>
              <a:ext cx="837341" cy="43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1800" dirty="0"/>
                <a:t>B</a:t>
              </a: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30D8937D-3195-BCC1-1D74-D5696D4D2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3751" y="3390895"/>
              <a:ext cx="837341" cy="43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1800" dirty="0"/>
                <a:t>C</a:t>
              </a:r>
            </a:p>
          </p:txBody>
        </p:sp>
        <p:cxnSp>
          <p:nvCxnSpPr>
            <p:cNvPr id="18" name="Straight Connector 24">
              <a:extLst>
                <a:ext uri="{FF2B5EF4-FFF2-40B4-BE49-F238E27FC236}">
                  <a16:creationId xmlns:a16="http://schemas.microsoft.com/office/drawing/2014/main" id="{A0124A53-AC77-1BDE-D5FE-954D0A8DA988}"/>
                </a:ext>
              </a:extLst>
            </p:cNvPr>
            <p:cNvCxnSpPr>
              <a:cxnSpLocks/>
              <a:endCxn id="11" idx="3"/>
            </p:cNvCxnSpPr>
            <p:nvPr/>
          </p:nvCxnSpPr>
          <p:spPr bwMode="auto">
            <a:xfrm flipH="1">
              <a:off x="6516776" y="4385543"/>
              <a:ext cx="485954" cy="5125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4B94E46A-0328-EEF0-6091-3DBD3BF63764}"/>
                </a:ext>
              </a:extLst>
            </p:cNvPr>
            <p:cNvSpPr/>
            <p:nvPr/>
          </p:nvSpPr>
          <p:spPr bwMode="auto">
            <a:xfrm>
              <a:off x="4572958" y="4969814"/>
              <a:ext cx="1170708" cy="502268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36C0410A-7CDA-56C2-BA28-B5D8B46F6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108" y="5012722"/>
              <a:ext cx="837341" cy="43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1800" dirty="0"/>
                <a:t>D</a:t>
              </a:r>
            </a:p>
          </p:txBody>
        </p:sp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89C8676A-022D-96A4-A40B-B81018406187}"/>
                </a:ext>
              </a:extLst>
            </p:cNvPr>
            <p:cNvSpPr/>
            <p:nvPr/>
          </p:nvSpPr>
          <p:spPr bwMode="auto">
            <a:xfrm>
              <a:off x="3350709" y="4124159"/>
              <a:ext cx="1089716" cy="502268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CDD0D8D4-49E6-D143-970C-50E6179C4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4982" y="4194776"/>
              <a:ext cx="8373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1800" dirty="0"/>
                <a:t>E</a:t>
              </a:r>
            </a:p>
          </p:txBody>
        </p:sp>
      </p:grpSp>
      <p:sp>
        <p:nvSpPr>
          <p:cNvPr id="23" name="BlokTextu 37">
            <a:extLst>
              <a:ext uri="{FF2B5EF4-FFF2-40B4-BE49-F238E27FC236}">
                <a16:creationId xmlns:a16="http://schemas.microsoft.com/office/drawing/2014/main" id="{C366CC59-ABCF-1857-6D6E-1334061A7092}"/>
              </a:ext>
            </a:extLst>
          </p:cNvPr>
          <p:cNvSpPr txBox="1"/>
          <p:nvPr/>
        </p:nvSpPr>
        <p:spPr>
          <a:xfrm>
            <a:off x="5611973" y="1238459"/>
            <a:ext cx="57561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k-SK" altLang="sk-SK" sz="2200" dirty="0">
                <a:solidFill>
                  <a:srgbClr val="000000"/>
                </a:solidFill>
              </a:rPr>
              <a:t>Kritický rez = množina všetkých kombinácii porúch prvkov, ktoré spôsobia poruchu systému</a:t>
            </a:r>
          </a:p>
          <a:p>
            <a:pPr eaLnBrk="1" hangingPunct="1">
              <a:defRPr/>
            </a:pPr>
            <a:endParaRPr lang="sk-SK" altLang="sk-SK" sz="22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sk-SK" altLang="sk-SK" sz="2200" dirty="0">
                <a:solidFill>
                  <a:srgbClr val="000000"/>
                </a:solidFill>
              </a:rPr>
              <a:t>Minimálny kritický rez = množina najmenších kombinácii porúch prvkov</a:t>
            </a:r>
          </a:p>
        </p:txBody>
      </p:sp>
      <p:sp>
        <p:nvSpPr>
          <p:cNvPr id="24" name="BlokTextu 34">
            <a:extLst>
              <a:ext uri="{FF2B5EF4-FFF2-40B4-BE49-F238E27FC236}">
                <a16:creationId xmlns:a16="http://schemas.microsoft.com/office/drawing/2014/main" id="{A4F1BCF0-7D8D-9BD6-EC7E-F37C991E598C}"/>
              </a:ext>
            </a:extLst>
          </p:cNvPr>
          <p:cNvSpPr txBox="1"/>
          <p:nvPr/>
        </p:nvSpPr>
        <p:spPr>
          <a:xfrm>
            <a:off x="614817" y="3334186"/>
            <a:ext cx="78105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k-SK" altLang="sk-SK" sz="2500" dirty="0">
                <a:solidFill>
                  <a:srgbClr val="000000"/>
                </a:solidFill>
              </a:rPr>
              <a:t>Pre 1. prvok: neexistuje riešenie</a:t>
            </a:r>
          </a:p>
          <a:p>
            <a:pPr eaLnBrk="1" hangingPunct="1">
              <a:defRPr/>
            </a:pPr>
            <a:r>
              <a:rPr lang="sk-SK" altLang="sk-SK" sz="2500" dirty="0">
                <a:solidFill>
                  <a:srgbClr val="000000"/>
                </a:solidFill>
              </a:rPr>
              <a:t>2. prvky: AB, CD</a:t>
            </a:r>
          </a:p>
          <a:p>
            <a:pPr eaLnBrk="1" hangingPunct="1">
              <a:defRPr/>
            </a:pPr>
            <a:r>
              <a:rPr lang="sk-SK" altLang="sk-SK" sz="2500" dirty="0">
                <a:solidFill>
                  <a:srgbClr val="000000"/>
                </a:solidFill>
              </a:rPr>
              <a:t>3. prvky: AED, BEC, ABE, ABC, ABD, BED, BCD, CDE</a:t>
            </a:r>
          </a:p>
          <a:p>
            <a:pPr eaLnBrk="1" hangingPunct="1">
              <a:defRPr/>
            </a:pPr>
            <a:r>
              <a:rPr lang="sk-SK" altLang="sk-SK" sz="2500" dirty="0">
                <a:solidFill>
                  <a:srgbClr val="000000"/>
                </a:solidFill>
              </a:rPr>
              <a:t>4. prvky: ABCD, ABCE, ABED, BCED, ADEC</a:t>
            </a:r>
          </a:p>
          <a:p>
            <a:pPr eaLnBrk="1" hangingPunct="1">
              <a:defRPr/>
            </a:pPr>
            <a:r>
              <a:rPr lang="sk-SK" altLang="sk-SK" sz="2500" dirty="0">
                <a:solidFill>
                  <a:srgbClr val="000000"/>
                </a:solidFill>
              </a:rPr>
              <a:t>5. prvkov: ABCDE</a:t>
            </a:r>
          </a:p>
          <a:p>
            <a:pPr eaLnBrk="1" hangingPunct="1">
              <a:defRPr/>
            </a:pPr>
            <a:endParaRPr lang="sk-SK" altLang="sk-SK" sz="2500" dirty="0">
              <a:solidFill>
                <a:srgbClr val="000000"/>
              </a:solidFill>
            </a:endParaRPr>
          </a:p>
        </p:txBody>
      </p:sp>
      <p:sp>
        <p:nvSpPr>
          <p:cNvPr id="25" name="BlokTextu 35">
            <a:extLst>
              <a:ext uri="{FF2B5EF4-FFF2-40B4-BE49-F238E27FC236}">
                <a16:creationId xmlns:a16="http://schemas.microsoft.com/office/drawing/2014/main" id="{192CD1E1-6A8F-A332-C398-8E620EBE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305" y="5184419"/>
            <a:ext cx="45720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 sz="2500" dirty="0">
                <a:solidFill>
                  <a:schemeClr val="accent2">
                    <a:lumMod val="75000"/>
                  </a:schemeClr>
                </a:solidFill>
              </a:rPr>
              <a:t>MKR = AB+CD+AED+BEC</a:t>
            </a:r>
            <a:endParaRPr lang="sk-SK" altLang="en-US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Ovál 2">
            <a:extLst>
              <a:ext uri="{FF2B5EF4-FFF2-40B4-BE49-F238E27FC236}">
                <a16:creationId xmlns:a16="http://schemas.microsoft.com/office/drawing/2014/main" id="{4751A345-D36E-820B-F8CB-99E894A0C528}"/>
              </a:ext>
            </a:extLst>
          </p:cNvPr>
          <p:cNvSpPr/>
          <p:nvPr/>
        </p:nvSpPr>
        <p:spPr>
          <a:xfrm>
            <a:off x="1864770" y="3651741"/>
            <a:ext cx="576262" cy="599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27" name="Ovál 36">
            <a:extLst>
              <a:ext uri="{FF2B5EF4-FFF2-40B4-BE49-F238E27FC236}">
                <a16:creationId xmlns:a16="http://schemas.microsoft.com/office/drawing/2014/main" id="{5F296946-A53E-F7CB-7A38-5F882D8FCF60}"/>
              </a:ext>
            </a:extLst>
          </p:cNvPr>
          <p:cNvSpPr/>
          <p:nvPr/>
        </p:nvSpPr>
        <p:spPr>
          <a:xfrm>
            <a:off x="2484438" y="3722111"/>
            <a:ext cx="503237" cy="529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28" name="Ovál 38">
            <a:extLst>
              <a:ext uri="{FF2B5EF4-FFF2-40B4-BE49-F238E27FC236}">
                <a16:creationId xmlns:a16="http://schemas.microsoft.com/office/drawing/2014/main" id="{DA0E74A7-C064-66E2-B448-80F28961F59C}"/>
              </a:ext>
            </a:extLst>
          </p:cNvPr>
          <p:cNvSpPr/>
          <p:nvPr/>
        </p:nvSpPr>
        <p:spPr>
          <a:xfrm>
            <a:off x="1912809" y="4206082"/>
            <a:ext cx="651003" cy="362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29" name="Ovál 39">
            <a:extLst>
              <a:ext uri="{FF2B5EF4-FFF2-40B4-BE49-F238E27FC236}">
                <a16:creationId xmlns:a16="http://schemas.microsoft.com/office/drawing/2014/main" id="{8D48BDD6-E8D9-EDA9-2C81-D79A255BCE86}"/>
              </a:ext>
            </a:extLst>
          </p:cNvPr>
          <p:cNvSpPr/>
          <p:nvPr/>
        </p:nvSpPr>
        <p:spPr>
          <a:xfrm>
            <a:off x="2628107" y="4154514"/>
            <a:ext cx="651002" cy="414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DA52CA-D23C-5162-AAF2-20021D59350B}"/>
              </a:ext>
            </a:extLst>
          </p:cNvPr>
          <p:cNvSpPr txBox="1"/>
          <p:nvPr/>
        </p:nvSpPr>
        <p:spPr>
          <a:xfrm>
            <a:off x="8149139" y="3766267"/>
            <a:ext cx="3399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sk-SK" sz="1800" dirty="0">
                <a:solidFill>
                  <a:srgbClr val="000000"/>
                </a:solidFill>
              </a:rPr>
              <a:t>Prvky: A B C D E  značia v rovnici pravdepodobnosť, že sú pokazené, rátame teda s F(A), F(B)...atď. </a:t>
            </a:r>
            <a:endParaRPr lang="en-GB" dirty="0"/>
          </a:p>
        </p:txBody>
      </p:sp>
      <p:sp>
        <p:nvSpPr>
          <p:cNvPr id="32" name="BlokTextu 35">
            <a:extLst>
              <a:ext uri="{FF2B5EF4-FFF2-40B4-BE49-F238E27FC236}">
                <a16:creationId xmlns:a16="http://schemas.microsoft.com/office/drawing/2014/main" id="{F209A4DB-8FFA-9478-6C8D-3A9FCF7C4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91" y="5793035"/>
            <a:ext cx="110272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k-SK" altLang="sk-SK" sz="2200" dirty="0"/>
              <a:t>Pravdepodobnosť poruchy systému cez MLKR: </a:t>
            </a:r>
          </a:p>
          <a:p>
            <a:pPr algn="ctr"/>
            <a:r>
              <a:rPr lang="sk-SK" altLang="sk-SK" sz="2200" dirty="0"/>
              <a:t>Fs  =   F(A)*F(B)   +   F(C)*F(D)   +   F(A)*F(E) F(D)   +   F(B)*F(E)*F(C)</a:t>
            </a:r>
            <a:endParaRPr lang="sk-SK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32144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F7C1D-93C0-E2A2-B8F6-14BCA7AAA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E47D85-9862-43FF-7BC8-CF04C99BE775}"/>
              </a:ext>
            </a:extLst>
          </p:cNvPr>
          <p:cNvSpPr txBox="1"/>
          <p:nvPr/>
        </p:nvSpPr>
        <p:spPr>
          <a:xfrm>
            <a:off x="579120" y="301228"/>
            <a:ext cx="4358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k-SK" altLang="sk-SK" sz="2800" dirty="0">
                <a:solidFill>
                  <a:schemeClr val="accent2">
                    <a:lumMod val="75000"/>
                  </a:schemeClr>
                </a:solidFill>
              </a:rPr>
              <a:t>Strom udalostí (Event </a:t>
            </a:r>
            <a:r>
              <a:rPr lang="en-GB" altLang="sk-SK" sz="2800" dirty="0">
                <a:solidFill>
                  <a:schemeClr val="accent2">
                    <a:lumMod val="75000"/>
                  </a:schemeClr>
                </a:solidFill>
              </a:rPr>
              <a:t>tree</a:t>
            </a:r>
            <a:r>
              <a:rPr lang="sk-SK" altLang="sk-SK" sz="28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A6816-18FC-8451-B156-937A73619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94" y="981075"/>
            <a:ext cx="54480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dirty="0"/>
              <a:t>Zobrazuje všetky udalosti vo vetvách - aj keď prvok funguje aj keď nefunguje, z čoho sa dá určiť, kedy funguje/nefunguje celý systém.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BF60A-F453-22D1-127F-B0A9FE0D73F0}"/>
              </a:ext>
            </a:extLst>
          </p:cNvPr>
          <p:cNvSpPr txBox="1"/>
          <p:nvPr/>
        </p:nvSpPr>
        <p:spPr>
          <a:xfrm>
            <a:off x="6725920" y="301228"/>
            <a:ext cx="418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sk-SK" altLang="sk-SK" sz="2800" dirty="0">
                <a:solidFill>
                  <a:schemeClr val="accent2">
                    <a:lumMod val="75000"/>
                  </a:schemeClr>
                </a:solidFill>
              </a:rPr>
              <a:t>Strom porúch (</a:t>
            </a:r>
            <a:r>
              <a:rPr lang="en-GB" altLang="sk-SK" sz="2800" dirty="0">
                <a:solidFill>
                  <a:schemeClr val="accent2">
                    <a:lumMod val="75000"/>
                  </a:schemeClr>
                </a:solidFill>
              </a:rPr>
              <a:t>Fault tree</a:t>
            </a:r>
            <a:r>
              <a:rPr lang="sk-SK" altLang="sk-SK" sz="28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78FC34-12B2-3571-FEDD-9A174A4A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0" y="1784031"/>
            <a:ext cx="4968239" cy="4743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C1B8C0-19BE-1AE6-DAFF-63E0A057D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922" y="981074"/>
            <a:ext cx="53334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dirty="0"/>
              <a:t>Zobrazuje len poruchy jednotlivých prvkov, ktoré vedú k zlyhaniu celého systému.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50AA58-96D0-9C99-31B9-66E19E50A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5" y="1970445"/>
            <a:ext cx="6941606" cy="44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1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F1755-D52B-0E9F-05FA-C584A32B0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Box 301">
            <a:extLst>
              <a:ext uri="{FF2B5EF4-FFF2-40B4-BE49-F238E27FC236}">
                <a16:creationId xmlns:a16="http://schemas.microsoft.com/office/drawing/2014/main" id="{88331FF9-FBF5-EEF6-3B22-BBCA0C30E9ED}"/>
              </a:ext>
            </a:extLst>
          </p:cNvPr>
          <p:cNvSpPr txBox="1"/>
          <p:nvPr/>
        </p:nvSpPr>
        <p:spPr>
          <a:xfrm>
            <a:off x="9836206" y="2333510"/>
            <a:ext cx="64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53D527AD-26D2-82A0-0E63-7F8328117A56}"/>
              </a:ext>
            </a:extLst>
          </p:cNvPr>
          <p:cNvSpPr txBox="1"/>
          <p:nvPr/>
        </p:nvSpPr>
        <p:spPr>
          <a:xfrm>
            <a:off x="9830045" y="4075785"/>
            <a:ext cx="293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grpSp>
        <p:nvGrpSpPr>
          <p:cNvPr id="18" name="Skupina 2">
            <a:extLst>
              <a:ext uri="{FF2B5EF4-FFF2-40B4-BE49-F238E27FC236}">
                <a16:creationId xmlns:a16="http://schemas.microsoft.com/office/drawing/2014/main" id="{FEE04F36-DB8B-2466-BE62-DE2F430BFC0E}"/>
              </a:ext>
            </a:extLst>
          </p:cNvPr>
          <p:cNvGrpSpPr>
            <a:grpSpLocks/>
          </p:cNvGrpSpPr>
          <p:nvPr/>
        </p:nvGrpSpPr>
        <p:grpSpPr bwMode="auto">
          <a:xfrm>
            <a:off x="432643" y="1307761"/>
            <a:ext cx="5380103" cy="2856248"/>
            <a:chOff x="1019426" y="3442906"/>
            <a:chExt cx="6480855" cy="3213482"/>
          </a:xfrm>
        </p:grpSpPr>
        <p:sp>
          <p:nvSpPr>
            <p:cNvPr id="19" name="TextBox 40">
              <a:extLst>
                <a:ext uri="{FF2B5EF4-FFF2-40B4-BE49-F238E27FC236}">
                  <a16:creationId xmlns:a16="http://schemas.microsoft.com/office/drawing/2014/main" id="{DC9BCD45-35FC-67EC-AB1B-97434F177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1469" y="3989413"/>
              <a:ext cx="1928812" cy="41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1800" dirty="0"/>
                <a:t>Spotrebič</a:t>
              </a:r>
            </a:p>
          </p:txBody>
        </p:sp>
        <p:grpSp>
          <p:nvGrpSpPr>
            <p:cNvPr id="20" name="Skupina 1">
              <a:extLst>
                <a:ext uri="{FF2B5EF4-FFF2-40B4-BE49-F238E27FC236}">
                  <a16:creationId xmlns:a16="http://schemas.microsoft.com/office/drawing/2014/main" id="{394110B0-B538-904D-7545-844765CEC0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9426" y="3442906"/>
              <a:ext cx="4838268" cy="3213482"/>
              <a:chOff x="1019426" y="3442906"/>
              <a:chExt cx="4838268" cy="3213482"/>
            </a:xfrm>
          </p:grpSpPr>
          <p:sp>
            <p:nvSpPr>
              <p:cNvPr id="21" name="Oval 5">
                <a:extLst>
                  <a:ext uri="{FF2B5EF4-FFF2-40B4-BE49-F238E27FC236}">
                    <a16:creationId xmlns:a16="http://schemas.microsoft.com/office/drawing/2014/main" id="{633131DA-466B-A135-3068-B6AAF56BCBFF}"/>
                  </a:ext>
                </a:extLst>
              </p:cNvPr>
              <p:cNvSpPr/>
              <p:nvPr/>
            </p:nvSpPr>
            <p:spPr>
              <a:xfrm>
                <a:off x="5286931" y="4428565"/>
                <a:ext cx="570763" cy="572372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sk-SK" dirty="0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260F9EE-9C95-CF42-06D0-BC0965D14390}"/>
                  </a:ext>
                </a:extLst>
              </p:cNvPr>
              <p:cNvCxnSpPr>
                <a:cxnSpLocks/>
                <a:stCxn id="21" idx="0"/>
              </p:cNvCxnSpPr>
              <p:nvPr/>
            </p:nvCxnSpPr>
            <p:spPr>
              <a:xfrm flipH="1" flipV="1">
                <a:off x="5571472" y="3642740"/>
                <a:ext cx="841" cy="78582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11">
                <a:extLst>
                  <a:ext uri="{FF2B5EF4-FFF2-40B4-BE49-F238E27FC236}">
                    <a16:creationId xmlns:a16="http://schemas.microsoft.com/office/drawing/2014/main" id="{78BB1351-D8EF-268A-4A9F-69475170ABD8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 flipH="1" flipV="1">
                <a:off x="4208170" y="3631500"/>
                <a:ext cx="1363301" cy="1123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16">
                <a:extLst>
                  <a:ext uri="{FF2B5EF4-FFF2-40B4-BE49-F238E27FC236}">
                    <a16:creationId xmlns:a16="http://schemas.microsoft.com/office/drawing/2014/main" id="{E1905E1B-86FB-F207-E168-C3EC34CB2896}"/>
                  </a:ext>
                </a:extLst>
              </p:cNvPr>
              <p:cNvCxnSpPr>
                <a:cxnSpLocks/>
                <a:endCxn id="21" idx="4"/>
              </p:cNvCxnSpPr>
              <p:nvPr/>
            </p:nvCxnSpPr>
            <p:spPr>
              <a:xfrm flipV="1">
                <a:off x="5571470" y="5000937"/>
                <a:ext cx="843" cy="114316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19">
                <a:extLst>
                  <a:ext uri="{FF2B5EF4-FFF2-40B4-BE49-F238E27FC236}">
                    <a16:creationId xmlns:a16="http://schemas.microsoft.com/office/drawing/2014/main" id="{59EF9D7C-274B-9EBF-905F-E2F84E9CF3E8}"/>
                  </a:ext>
                </a:extLst>
              </p:cNvPr>
              <p:cNvSpPr/>
              <p:nvPr/>
            </p:nvSpPr>
            <p:spPr>
              <a:xfrm>
                <a:off x="2434802" y="6072948"/>
                <a:ext cx="143112" cy="142302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sk-SK" dirty="0"/>
              </a:p>
            </p:txBody>
          </p:sp>
          <p:sp>
            <p:nvSpPr>
              <p:cNvPr id="28" name="Oval 20">
                <a:extLst>
                  <a:ext uri="{FF2B5EF4-FFF2-40B4-BE49-F238E27FC236}">
                    <a16:creationId xmlns:a16="http://schemas.microsoft.com/office/drawing/2014/main" id="{3B6F8EDE-3DA6-8175-A50B-562798930E1D}"/>
                  </a:ext>
                </a:extLst>
              </p:cNvPr>
              <p:cNvSpPr/>
              <p:nvPr/>
            </p:nvSpPr>
            <p:spPr>
              <a:xfrm>
                <a:off x="2816994" y="6072948"/>
                <a:ext cx="143111" cy="142302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sk-SK" dirty="0"/>
              </a:p>
            </p:txBody>
          </p:sp>
          <p:sp>
            <p:nvSpPr>
              <p:cNvPr id="29" name="Oval 21">
                <a:extLst>
                  <a:ext uri="{FF2B5EF4-FFF2-40B4-BE49-F238E27FC236}">
                    <a16:creationId xmlns:a16="http://schemas.microsoft.com/office/drawing/2014/main" id="{E2ABFBB3-E80C-2983-CB8C-A2151B522487}"/>
                  </a:ext>
                </a:extLst>
              </p:cNvPr>
              <p:cNvSpPr/>
              <p:nvPr/>
            </p:nvSpPr>
            <p:spPr>
              <a:xfrm>
                <a:off x="3757661" y="3570796"/>
                <a:ext cx="143112" cy="143884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sk-SK" dirty="0"/>
              </a:p>
            </p:txBody>
          </p:sp>
          <p:sp>
            <p:nvSpPr>
              <p:cNvPr id="30" name="Oval 22">
                <a:extLst>
                  <a:ext uri="{FF2B5EF4-FFF2-40B4-BE49-F238E27FC236}">
                    <a16:creationId xmlns:a16="http://schemas.microsoft.com/office/drawing/2014/main" id="{7CDA7CA2-E427-F28D-6ECC-00A9DDACDFE4}"/>
                  </a:ext>
                </a:extLst>
              </p:cNvPr>
              <p:cNvSpPr/>
              <p:nvPr/>
            </p:nvSpPr>
            <p:spPr>
              <a:xfrm>
                <a:off x="4208170" y="3559558"/>
                <a:ext cx="143111" cy="143884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sk-SK" dirty="0"/>
              </a:p>
            </p:txBody>
          </p:sp>
          <p:cxnSp>
            <p:nvCxnSpPr>
              <p:cNvPr id="31" name="Straight Connector 26">
                <a:extLst>
                  <a:ext uri="{FF2B5EF4-FFF2-40B4-BE49-F238E27FC236}">
                    <a16:creationId xmlns:a16="http://schemas.microsoft.com/office/drawing/2014/main" id="{9E329C6D-F815-AA69-FE57-49EABFCA93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92162" y="3442906"/>
                <a:ext cx="715557" cy="14230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>
                <a:extLst>
                  <a:ext uri="{FF2B5EF4-FFF2-40B4-BE49-F238E27FC236}">
                    <a16:creationId xmlns:a16="http://schemas.microsoft.com/office/drawing/2014/main" id="{5159CFE4-3431-180C-E705-C5FFF38D6DBC}"/>
                  </a:ext>
                </a:extLst>
              </p:cNvPr>
              <p:cNvCxnSpPr>
                <a:cxnSpLocks/>
                <a:stCxn id="29" idx="2"/>
              </p:cNvCxnSpPr>
              <p:nvPr/>
            </p:nvCxnSpPr>
            <p:spPr>
              <a:xfrm flipH="1">
                <a:off x="1262614" y="3642739"/>
                <a:ext cx="2495048" cy="948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0">
                <a:extLst>
                  <a:ext uri="{FF2B5EF4-FFF2-40B4-BE49-F238E27FC236}">
                    <a16:creationId xmlns:a16="http://schemas.microsoft.com/office/drawing/2014/main" id="{9FC85C22-A6C4-75D5-BD16-96E8802E262C}"/>
                  </a:ext>
                </a:extLst>
              </p:cNvPr>
              <p:cNvCxnSpPr>
                <a:cxnSpLocks/>
                <a:stCxn id="27" idx="2"/>
              </p:cNvCxnSpPr>
              <p:nvPr/>
            </p:nvCxnSpPr>
            <p:spPr>
              <a:xfrm flipH="1">
                <a:off x="1291594" y="6144100"/>
                <a:ext cx="1143208" cy="6325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2">
                <a:extLst>
                  <a:ext uri="{FF2B5EF4-FFF2-40B4-BE49-F238E27FC236}">
                    <a16:creationId xmlns:a16="http://schemas.microsoft.com/office/drawing/2014/main" id="{E0EE9D43-91AE-C938-9236-513E35768CF4}"/>
                  </a:ext>
                </a:extLst>
              </p:cNvPr>
              <p:cNvCxnSpPr/>
              <p:nvPr/>
            </p:nvCxnSpPr>
            <p:spPr>
              <a:xfrm rot="5400000" flipH="1" flipV="1">
                <a:off x="35862" y="4893420"/>
                <a:ext cx="2501359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5">
                <a:extLst>
                  <a:ext uri="{FF2B5EF4-FFF2-40B4-BE49-F238E27FC236}">
                    <a16:creationId xmlns:a16="http://schemas.microsoft.com/office/drawing/2014/main" id="{7CBF9652-9CA9-190A-A21E-180F9B17E644}"/>
                  </a:ext>
                </a:extLst>
              </p:cNvPr>
              <p:cNvSpPr/>
              <p:nvPr/>
            </p:nvSpPr>
            <p:spPr>
              <a:xfrm>
                <a:off x="1019426" y="4599560"/>
                <a:ext cx="570763" cy="570791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sk-SK" dirty="0"/>
              </a:p>
            </p:txBody>
          </p: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B55E1EC4-2CFD-DC59-D1BC-8C208E417412}"/>
                  </a:ext>
                </a:extLst>
              </p:cNvPr>
              <p:cNvSpPr/>
              <p:nvPr/>
            </p:nvSpPr>
            <p:spPr>
              <a:xfrm>
                <a:off x="1162537" y="4866426"/>
                <a:ext cx="284539" cy="109099"/>
              </a:xfrm>
              <a:custGeom>
                <a:avLst/>
                <a:gdLst>
                  <a:gd name="connsiteX0" fmla="*/ 0 w 180975"/>
                  <a:gd name="connsiteY0" fmla="*/ 88900 h 109537"/>
                  <a:gd name="connsiteX1" fmla="*/ 47625 w 180975"/>
                  <a:gd name="connsiteY1" fmla="*/ 3175 h 109537"/>
                  <a:gd name="connsiteX2" fmla="*/ 133350 w 180975"/>
                  <a:gd name="connsiteY2" fmla="*/ 107950 h 109537"/>
                  <a:gd name="connsiteX3" fmla="*/ 180975 w 180975"/>
                  <a:gd name="connsiteY3" fmla="*/ 12700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109537">
                    <a:moveTo>
                      <a:pt x="0" y="88900"/>
                    </a:moveTo>
                    <a:cubicBezTo>
                      <a:pt x="12700" y="44450"/>
                      <a:pt x="25400" y="0"/>
                      <a:pt x="47625" y="3175"/>
                    </a:cubicBezTo>
                    <a:cubicBezTo>
                      <a:pt x="69850" y="6350"/>
                      <a:pt x="111125" y="106363"/>
                      <a:pt x="133350" y="107950"/>
                    </a:cubicBezTo>
                    <a:cubicBezTo>
                      <a:pt x="155575" y="109537"/>
                      <a:pt x="174625" y="50800"/>
                      <a:pt x="180975" y="12700"/>
                    </a:cubicBez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sk-SK" dirty="0"/>
              </a:p>
            </p:txBody>
          </p:sp>
          <p:sp>
            <p:nvSpPr>
              <p:cNvPr id="37" name="TextBox 38">
                <a:extLst>
                  <a:ext uri="{FF2B5EF4-FFF2-40B4-BE49-F238E27FC236}">
                    <a16:creationId xmlns:a16="http://schemas.microsoft.com/office/drawing/2014/main" id="{F438DE2B-523A-06C4-84DF-FE9C1684D4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1168" y="3925217"/>
                <a:ext cx="1928812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sk-SK" sz="1800" dirty="0"/>
                  <a:t>Vypínač</a:t>
                </a:r>
              </a:p>
            </p:txBody>
          </p:sp>
          <p:sp>
            <p:nvSpPr>
              <p:cNvPr id="38" name="TextBox 39">
                <a:extLst>
                  <a:ext uri="{FF2B5EF4-FFF2-40B4-BE49-F238E27FC236}">
                    <a16:creationId xmlns:a16="http://schemas.microsoft.com/office/drawing/2014/main" id="{3A4F410B-2AF0-03CF-5462-CDD8DE5837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3687" y="6286500"/>
                <a:ext cx="1928812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sk-SK" sz="1800" dirty="0"/>
                  <a:t>Poistka</a:t>
                </a:r>
              </a:p>
            </p:txBody>
          </p:sp>
          <p:sp>
            <p:nvSpPr>
              <p:cNvPr id="39" name="TextBox 41">
                <a:extLst>
                  <a:ext uri="{FF2B5EF4-FFF2-40B4-BE49-F238E27FC236}">
                    <a16:creationId xmlns:a16="http://schemas.microsoft.com/office/drawing/2014/main" id="{9D064231-32AD-147D-A893-22C1EB3258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881280" y="4643977"/>
                <a:ext cx="1801474" cy="444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sk-SK" sz="1800" dirty="0"/>
                  <a:t>Generátor</a:t>
                </a:r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AA74B243-2118-CDE3-0AE4-2C7A6B6C8D77}"/>
                  </a:ext>
                </a:extLst>
              </p:cNvPr>
              <p:cNvSpPr/>
              <p:nvPr/>
            </p:nvSpPr>
            <p:spPr>
              <a:xfrm>
                <a:off x="3571276" y="5857913"/>
                <a:ext cx="1005148" cy="292511"/>
              </a:xfrm>
              <a:custGeom>
                <a:avLst/>
                <a:gdLst>
                  <a:gd name="connsiteX0" fmla="*/ 0 w 1004552"/>
                  <a:gd name="connsiteY0" fmla="*/ 283335 h 291921"/>
                  <a:gd name="connsiteX1" fmla="*/ 167426 w 1004552"/>
                  <a:gd name="connsiteY1" fmla="*/ 0 h 291921"/>
                  <a:gd name="connsiteX2" fmla="*/ 360609 w 1004552"/>
                  <a:gd name="connsiteY2" fmla="*/ 283335 h 291921"/>
                  <a:gd name="connsiteX3" fmla="*/ 540913 w 1004552"/>
                  <a:gd name="connsiteY3" fmla="*/ 51515 h 291921"/>
                  <a:gd name="connsiteX4" fmla="*/ 695459 w 1004552"/>
                  <a:gd name="connsiteY4" fmla="*/ 283335 h 291921"/>
                  <a:gd name="connsiteX5" fmla="*/ 862885 w 1004552"/>
                  <a:gd name="connsiteY5" fmla="*/ 25757 h 291921"/>
                  <a:gd name="connsiteX6" fmla="*/ 1004552 w 1004552"/>
                  <a:gd name="connsiteY6" fmla="*/ 270456 h 29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4552" h="291921">
                    <a:moveTo>
                      <a:pt x="0" y="283335"/>
                    </a:moveTo>
                    <a:cubicBezTo>
                      <a:pt x="53662" y="141667"/>
                      <a:pt x="107325" y="0"/>
                      <a:pt x="167426" y="0"/>
                    </a:cubicBezTo>
                    <a:cubicBezTo>
                      <a:pt x="227527" y="0"/>
                      <a:pt x="298361" y="274749"/>
                      <a:pt x="360609" y="283335"/>
                    </a:cubicBezTo>
                    <a:cubicBezTo>
                      <a:pt x="422857" y="291921"/>
                      <a:pt x="485105" y="51515"/>
                      <a:pt x="540913" y="51515"/>
                    </a:cubicBezTo>
                    <a:cubicBezTo>
                      <a:pt x="596721" y="51515"/>
                      <a:pt x="641797" y="287628"/>
                      <a:pt x="695459" y="283335"/>
                    </a:cubicBezTo>
                    <a:cubicBezTo>
                      <a:pt x="749121" y="279042"/>
                      <a:pt x="811370" y="27903"/>
                      <a:pt x="862885" y="25757"/>
                    </a:cubicBezTo>
                    <a:cubicBezTo>
                      <a:pt x="914400" y="23611"/>
                      <a:pt x="995966" y="210355"/>
                      <a:pt x="1004552" y="27045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sk-SK" dirty="0"/>
              </a:p>
            </p:txBody>
          </p:sp>
          <p:cxnSp>
            <p:nvCxnSpPr>
              <p:cNvPr id="41" name="Straight Connector 45">
                <a:extLst>
                  <a:ext uri="{FF2B5EF4-FFF2-40B4-BE49-F238E27FC236}">
                    <a16:creationId xmlns:a16="http://schemas.microsoft.com/office/drawing/2014/main" id="{CD3F1CA0-A18C-7535-CD49-A4377771F24B}"/>
                  </a:ext>
                </a:extLst>
              </p:cNvPr>
              <p:cNvCxnSpPr>
                <a:cxnSpLocks/>
                <a:endCxn id="28" idx="6"/>
              </p:cNvCxnSpPr>
              <p:nvPr/>
            </p:nvCxnSpPr>
            <p:spPr>
              <a:xfrm flipH="1">
                <a:off x="2960105" y="6144100"/>
                <a:ext cx="611171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>
                <a:extLst>
                  <a:ext uri="{FF2B5EF4-FFF2-40B4-BE49-F238E27FC236}">
                    <a16:creationId xmlns:a16="http://schemas.microsoft.com/office/drawing/2014/main" id="{6D846BE4-4706-AEF3-4D9B-CD6ED6173A3F}"/>
                  </a:ext>
                </a:extLst>
              </p:cNvPr>
              <p:cNvCxnSpPr/>
              <p:nvPr/>
            </p:nvCxnSpPr>
            <p:spPr>
              <a:xfrm rot="10800000">
                <a:off x="4571374" y="6144100"/>
                <a:ext cx="1000097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9">
                <a:extLst>
                  <a:ext uri="{FF2B5EF4-FFF2-40B4-BE49-F238E27FC236}">
                    <a16:creationId xmlns:a16="http://schemas.microsoft.com/office/drawing/2014/main" id="{9ACBFB21-5968-369A-FD56-DA8D87424D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3313" y="6286500"/>
                <a:ext cx="1928812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k-SK" altLang="sk-SK" sz="1800" dirty="0"/>
                  <a:t>Kábel</a:t>
                </a:r>
              </a:p>
            </p:txBody>
          </p:sp>
        </p:grpSp>
      </p:grpSp>
      <p:cxnSp>
        <p:nvCxnSpPr>
          <p:cNvPr id="56" name="Straight Connector 26">
            <a:extLst>
              <a:ext uri="{FF2B5EF4-FFF2-40B4-BE49-F238E27FC236}">
                <a16:creationId xmlns:a16="http://schemas.microsoft.com/office/drawing/2014/main" id="{E7CCE442-12DE-2A5E-7AA2-63E096E86CE4}"/>
              </a:ext>
            </a:extLst>
          </p:cNvPr>
          <p:cNvCxnSpPr>
            <a:cxnSpLocks/>
            <a:stCxn id="21" idx="3"/>
            <a:endCxn id="21" idx="7"/>
          </p:cNvCxnSpPr>
          <p:nvPr/>
        </p:nvCxnSpPr>
        <p:spPr bwMode="auto">
          <a:xfrm flipV="1">
            <a:off x="4044715" y="2258351"/>
            <a:ext cx="335043" cy="3597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26">
            <a:extLst>
              <a:ext uri="{FF2B5EF4-FFF2-40B4-BE49-F238E27FC236}">
                <a16:creationId xmlns:a16="http://schemas.microsoft.com/office/drawing/2014/main" id="{1214DB2F-FD5C-2B68-E9BB-EBF9AE64B17B}"/>
              </a:ext>
            </a:extLst>
          </p:cNvPr>
          <p:cNvCxnSpPr>
            <a:cxnSpLocks/>
            <a:endCxn id="21" idx="5"/>
          </p:cNvCxnSpPr>
          <p:nvPr/>
        </p:nvCxnSpPr>
        <p:spPr bwMode="auto">
          <a:xfrm>
            <a:off x="4058337" y="2258897"/>
            <a:ext cx="321421" cy="3591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2010C71-782A-02B0-4860-4059215742A3}"/>
              </a:ext>
            </a:extLst>
          </p:cNvPr>
          <p:cNvCxnSpPr/>
          <p:nvPr/>
        </p:nvCxnSpPr>
        <p:spPr>
          <a:xfrm>
            <a:off x="5004658" y="945866"/>
            <a:ext cx="545449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337186F2-21D3-79B2-D545-852072B54BE2}"/>
              </a:ext>
            </a:extLst>
          </p:cNvPr>
          <p:cNvSpPr txBox="1">
            <a:spLocks noChangeArrowheads="1"/>
          </p:cNvSpPr>
          <p:nvPr/>
        </p:nvSpPr>
        <p:spPr bwMode="auto">
          <a:xfrm rot="20065689">
            <a:off x="5509062" y="328648"/>
            <a:ext cx="1587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dirty="0"/>
              <a:t>Spotrebič (S)</a:t>
            </a:r>
          </a:p>
        </p:txBody>
      </p:sp>
      <p:sp>
        <p:nvSpPr>
          <p:cNvPr id="84" name="TextBox 38">
            <a:extLst>
              <a:ext uri="{FF2B5EF4-FFF2-40B4-BE49-F238E27FC236}">
                <a16:creationId xmlns:a16="http://schemas.microsoft.com/office/drawing/2014/main" id="{2CC4DB2B-3952-935E-3DFB-936FA7D08846}"/>
              </a:ext>
            </a:extLst>
          </p:cNvPr>
          <p:cNvSpPr txBox="1">
            <a:spLocks noChangeArrowheads="1"/>
          </p:cNvSpPr>
          <p:nvPr/>
        </p:nvSpPr>
        <p:spPr bwMode="auto">
          <a:xfrm rot="20228233">
            <a:off x="6592945" y="202269"/>
            <a:ext cx="1912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dirty="0"/>
              <a:t>Vypínač (V)</a:t>
            </a:r>
          </a:p>
        </p:txBody>
      </p:sp>
      <p:sp>
        <p:nvSpPr>
          <p:cNvPr id="85" name="TextBox 38">
            <a:extLst>
              <a:ext uri="{FF2B5EF4-FFF2-40B4-BE49-F238E27FC236}">
                <a16:creationId xmlns:a16="http://schemas.microsoft.com/office/drawing/2014/main" id="{499EE6D8-52A3-5DEF-B45E-A4F7B99264A7}"/>
              </a:ext>
            </a:extLst>
          </p:cNvPr>
          <p:cNvSpPr txBox="1">
            <a:spLocks noChangeArrowheads="1"/>
          </p:cNvSpPr>
          <p:nvPr/>
        </p:nvSpPr>
        <p:spPr bwMode="auto">
          <a:xfrm rot="19947264">
            <a:off x="7641047" y="318270"/>
            <a:ext cx="1317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dirty="0"/>
              <a:t>Kábel (K)</a:t>
            </a:r>
          </a:p>
        </p:txBody>
      </p:sp>
      <p:sp>
        <p:nvSpPr>
          <p:cNvPr id="86" name="TextBox 38">
            <a:extLst>
              <a:ext uri="{FF2B5EF4-FFF2-40B4-BE49-F238E27FC236}">
                <a16:creationId xmlns:a16="http://schemas.microsoft.com/office/drawing/2014/main" id="{74D9DEB5-3D55-6BF8-3BC9-D98DFBA90DE9}"/>
              </a:ext>
            </a:extLst>
          </p:cNvPr>
          <p:cNvSpPr txBox="1">
            <a:spLocks noChangeArrowheads="1"/>
          </p:cNvSpPr>
          <p:nvPr/>
        </p:nvSpPr>
        <p:spPr bwMode="auto">
          <a:xfrm rot="19964111">
            <a:off x="8621814" y="303335"/>
            <a:ext cx="1317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dirty="0"/>
              <a:t>Poistka (P)</a:t>
            </a:r>
          </a:p>
        </p:txBody>
      </p:sp>
      <p:sp>
        <p:nvSpPr>
          <p:cNvPr id="87" name="TextBox 38">
            <a:extLst>
              <a:ext uri="{FF2B5EF4-FFF2-40B4-BE49-F238E27FC236}">
                <a16:creationId xmlns:a16="http://schemas.microsoft.com/office/drawing/2014/main" id="{80B5E1BA-BED9-E07A-D39B-2797BC28C78F}"/>
              </a:ext>
            </a:extLst>
          </p:cNvPr>
          <p:cNvSpPr txBox="1">
            <a:spLocks noChangeArrowheads="1"/>
          </p:cNvSpPr>
          <p:nvPr/>
        </p:nvSpPr>
        <p:spPr bwMode="auto">
          <a:xfrm rot="20190114">
            <a:off x="9666694" y="233921"/>
            <a:ext cx="1792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1800" dirty="0"/>
              <a:t>Generátor (G)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9E8A58F-61E8-4201-BC49-8E75EF3072A6}"/>
              </a:ext>
            </a:extLst>
          </p:cNvPr>
          <p:cNvGrpSpPr/>
          <p:nvPr/>
        </p:nvGrpSpPr>
        <p:grpSpPr>
          <a:xfrm>
            <a:off x="9808908" y="940671"/>
            <a:ext cx="660400" cy="187645"/>
            <a:chOff x="10576560" y="3387640"/>
            <a:chExt cx="660400" cy="314736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519B544-2B0E-AC6F-1806-E7635889CDCB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387640"/>
              <a:ext cx="0" cy="3110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75087B9-FFBD-D538-7EDC-8B8DB5FA8AAC}"/>
                </a:ext>
              </a:extLst>
            </p:cNvPr>
            <p:cNvCxnSpPr/>
            <p:nvPr/>
          </p:nvCxnSpPr>
          <p:spPr>
            <a:xfrm>
              <a:off x="10576560" y="3702376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096A83C-8C86-E2D0-61F6-36368B9BD907}"/>
              </a:ext>
            </a:extLst>
          </p:cNvPr>
          <p:cNvGrpSpPr/>
          <p:nvPr/>
        </p:nvGrpSpPr>
        <p:grpSpPr>
          <a:xfrm>
            <a:off x="8839545" y="939099"/>
            <a:ext cx="1634020" cy="536642"/>
            <a:chOff x="9601539" y="3451603"/>
            <a:chExt cx="1634020" cy="1012978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B4377DE-3880-D224-9018-CC325F45D121}"/>
                </a:ext>
              </a:extLst>
            </p:cNvPr>
            <p:cNvGrpSpPr/>
            <p:nvPr/>
          </p:nvGrpSpPr>
          <p:grpSpPr>
            <a:xfrm>
              <a:off x="9601539" y="3451603"/>
              <a:ext cx="1634020" cy="631674"/>
              <a:chOff x="10576560" y="3380411"/>
              <a:chExt cx="660400" cy="258160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8BB8E7C-FCC1-6F34-B37C-70494C4C50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76560" y="3380411"/>
                <a:ext cx="1876" cy="2581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489615F-614A-3D3E-5267-9956DE99228D}"/>
                  </a:ext>
                </a:extLst>
              </p:cNvPr>
              <p:cNvCxnSpPr/>
              <p:nvPr/>
            </p:nvCxnSpPr>
            <p:spPr>
              <a:xfrm>
                <a:off x="10576560" y="3638571"/>
                <a:ext cx="6604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DD7955A-C6E4-7C41-4BC0-A7431A6BD116}"/>
                </a:ext>
              </a:extLst>
            </p:cNvPr>
            <p:cNvGrpSpPr/>
            <p:nvPr/>
          </p:nvGrpSpPr>
          <p:grpSpPr>
            <a:xfrm>
              <a:off x="10575159" y="4091976"/>
              <a:ext cx="660400" cy="372605"/>
              <a:chOff x="10576560" y="3183948"/>
              <a:chExt cx="660400" cy="372605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3460206-2D23-1030-1A9D-B4C1F9BE7BA7}"/>
                  </a:ext>
                </a:extLst>
              </p:cNvPr>
              <p:cNvCxnSpPr/>
              <p:nvPr/>
            </p:nvCxnSpPr>
            <p:spPr>
              <a:xfrm>
                <a:off x="10576560" y="3183948"/>
                <a:ext cx="0" cy="37260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266E6107-CDD2-EECE-5F55-43A3CD37E08F}"/>
                  </a:ext>
                </a:extLst>
              </p:cNvPr>
              <p:cNvCxnSpPr/>
              <p:nvPr/>
            </p:nvCxnSpPr>
            <p:spPr>
              <a:xfrm>
                <a:off x="10576560" y="3549669"/>
                <a:ext cx="6604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62ABD73-D5CB-9D65-7F63-43F494A3B2F4}"/>
              </a:ext>
            </a:extLst>
          </p:cNvPr>
          <p:cNvGrpSpPr/>
          <p:nvPr/>
        </p:nvGrpSpPr>
        <p:grpSpPr>
          <a:xfrm>
            <a:off x="7877175" y="939095"/>
            <a:ext cx="2590727" cy="1096543"/>
            <a:chOff x="9598005" y="3432246"/>
            <a:chExt cx="2644969" cy="1178158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38B8354-C94B-D839-23E1-4787F7C3242D}"/>
                </a:ext>
              </a:extLst>
            </p:cNvPr>
            <p:cNvGrpSpPr/>
            <p:nvPr/>
          </p:nvGrpSpPr>
          <p:grpSpPr>
            <a:xfrm>
              <a:off x="9598005" y="3432246"/>
              <a:ext cx="2644969" cy="835436"/>
              <a:chOff x="10575134" y="3372501"/>
              <a:chExt cx="1068982" cy="341436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374846D2-4E3B-9F7E-DCF7-3E0F33910A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5135" y="3372501"/>
                <a:ext cx="0" cy="34143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5B530CC-066C-0014-3A01-D0DE0B14AA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75134" y="3701536"/>
                <a:ext cx="1068982" cy="816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B4A4ED5-D6BC-E1B0-8FE4-F930A59B8FB6}"/>
                </a:ext>
              </a:extLst>
            </p:cNvPr>
            <p:cNvGrpSpPr/>
            <p:nvPr/>
          </p:nvGrpSpPr>
          <p:grpSpPr>
            <a:xfrm>
              <a:off x="10574748" y="4267682"/>
              <a:ext cx="1654946" cy="342722"/>
              <a:chOff x="10576149" y="3359654"/>
              <a:chExt cx="1654946" cy="342722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7A56E39-B378-1869-72AF-E504F287D3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6149" y="3359654"/>
                <a:ext cx="0" cy="34102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6432528-B369-6CD1-9D35-C13B659A96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76560" y="3700676"/>
                <a:ext cx="1654535" cy="1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09E98D8-AB52-5FEC-707D-F8A101ED2979}"/>
              </a:ext>
            </a:extLst>
          </p:cNvPr>
          <p:cNvGrpSpPr/>
          <p:nvPr/>
        </p:nvGrpSpPr>
        <p:grpSpPr>
          <a:xfrm>
            <a:off x="9807507" y="1681993"/>
            <a:ext cx="660400" cy="180414"/>
            <a:chOff x="10576560" y="3331014"/>
            <a:chExt cx="660400" cy="372605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1B372EC-EEED-DD45-0981-425621838A31}"/>
                </a:ext>
              </a:extLst>
            </p:cNvPr>
            <p:cNvCxnSpPr/>
            <p:nvPr/>
          </p:nvCxnSpPr>
          <p:spPr>
            <a:xfrm>
              <a:off x="10576560" y="3331014"/>
              <a:ext cx="0" cy="3726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D3BB211-3215-DA00-B650-52169368DC39}"/>
                </a:ext>
              </a:extLst>
            </p:cNvPr>
            <p:cNvCxnSpPr/>
            <p:nvPr/>
          </p:nvCxnSpPr>
          <p:spPr>
            <a:xfrm>
              <a:off x="10576560" y="3702376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30C1042-A2C5-E075-D7EE-62BDC1C77E05}"/>
              </a:ext>
            </a:extLst>
          </p:cNvPr>
          <p:cNvGrpSpPr/>
          <p:nvPr/>
        </p:nvGrpSpPr>
        <p:grpSpPr>
          <a:xfrm>
            <a:off x="9798748" y="2029223"/>
            <a:ext cx="660400" cy="177966"/>
            <a:chOff x="10576560" y="3326097"/>
            <a:chExt cx="660400" cy="376279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DF2D613-09A2-F884-A8C9-BFDF48E339F2}"/>
                </a:ext>
              </a:extLst>
            </p:cNvPr>
            <p:cNvCxnSpPr/>
            <p:nvPr/>
          </p:nvCxnSpPr>
          <p:spPr>
            <a:xfrm>
              <a:off x="10576560" y="3326097"/>
              <a:ext cx="0" cy="3726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0AD11F7-A180-DC29-DAF5-06456E2366CB}"/>
                </a:ext>
              </a:extLst>
            </p:cNvPr>
            <p:cNvCxnSpPr/>
            <p:nvPr/>
          </p:nvCxnSpPr>
          <p:spPr>
            <a:xfrm>
              <a:off x="10576560" y="3702376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4F80213-D9AB-9ECC-BA1F-4BF59EF1C271}"/>
              </a:ext>
            </a:extLst>
          </p:cNvPr>
          <p:cNvGrpSpPr/>
          <p:nvPr/>
        </p:nvGrpSpPr>
        <p:grpSpPr>
          <a:xfrm>
            <a:off x="6933297" y="940669"/>
            <a:ext cx="3619340" cy="2232784"/>
            <a:chOff x="9601534" y="2615543"/>
            <a:chExt cx="3685683" cy="2527205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CF00B7F3-D09E-0ED7-3752-DEA69566717B}"/>
                </a:ext>
              </a:extLst>
            </p:cNvPr>
            <p:cNvGrpSpPr/>
            <p:nvPr/>
          </p:nvGrpSpPr>
          <p:grpSpPr>
            <a:xfrm>
              <a:off x="9601534" y="2615543"/>
              <a:ext cx="3624030" cy="1630927"/>
              <a:chOff x="10576560" y="3038722"/>
              <a:chExt cx="1464676" cy="666547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386B33B-8CF6-EA04-DC9C-4DAA21711C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6560" y="3038722"/>
                <a:ext cx="0" cy="6599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85A732B0-D7EF-1413-041D-5B38DA9B5F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6560" y="3702376"/>
                <a:ext cx="1464676" cy="289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BDE617A6-9D87-2A22-FF1E-78A5407B28C0}"/>
                </a:ext>
              </a:extLst>
            </p:cNvPr>
            <p:cNvGrpSpPr/>
            <p:nvPr/>
          </p:nvGrpSpPr>
          <p:grpSpPr>
            <a:xfrm>
              <a:off x="10575159" y="4234125"/>
              <a:ext cx="2712058" cy="908623"/>
              <a:chOff x="10576560" y="3326097"/>
              <a:chExt cx="2712058" cy="908623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85B66E3-671A-5558-0DF6-BBCFB3061D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6560" y="3326097"/>
                <a:ext cx="0" cy="9064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C7A54F6C-BF24-9170-2DD2-97C0C07C18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6560" y="4211479"/>
                <a:ext cx="2712058" cy="2324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2D88127-5FE0-23FD-6AD3-7CB7ABEB7679}"/>
              </a:ext>
            </a:extLst>
          </p:cNvPr>
          <p:cNvGrpSpPr/>
          <p:nvPr/>
        </p:nvGrpSpPr>
        <p:grpSpPr>
          <a:xfrm>
            <a:off x="8844187" y="2408299"/>
            <a:ext cx="1696233" cy="386440"/>
            <a:chOff x="10576560" y="3326097"/>
            <a:chExt cx="630199" cy="396392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B4EC41A-6D04-D19A-6CE0-4ED67F486505}"/>
                </a:ext>
              </a:extLst>
            </p:cNvPr>
            <p:cNvCxnSpPr/>
            <p:nvPr/>
          </p:nvCxnSpPr>
          <p:spPr>
            <a:xfrm>
              <a:off x="10576560" y="3326097"/>
              <a:ext cx="0" cy="3726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EC0462E-A490-F7B3-2463-AAA50A030365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702376"/>
              <a:ext cx="630199" cy="201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3BA3AD5-A29F-1157-9842-9173720E2056}"/>
              </a:ext>
            </a:extLst>
          </p:cNvPr>
          <p:cNvGrpSpPr/>
          <p:nvPr/>
        </p:nvGrpSpPr>
        <p:grpSpPr>
          <a:xfrm>
            <a:off x="8833887" y="4023100"/>
            <a:ext cx="1646145" cy="346771"/>
            <a:chOff x="10576560" y="3132681"/>
            <a:chExt cx="1646145" cy="569695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8517DC8-2D51-6823-3A4C-10A54FDA8F46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132681"/>
              <a:ext cx="0" cy="5660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6789A64E-28DC-1F4E-C7DF-B5C3570F1B8C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702376"/>
              <a:ext cx="16461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9920319-5A8A-ACFA-7FDA-7F0EB10FC36C}"/>
              </a:ext>
            </a:extLst>
          </p:cNvPr>
          <p:cNvGrpSpPr/>
          <p:nvPr/>
        </p:nvGrpSpPr>
        <p:grpSpPr>
          <a:xfrm>
            <a:off x="9819632" y="2376753"/>
            <a:ext cx="660400" cy="235530"/>
            <a:chOff x="10576560" y="3309987"/>
            <a:chExt cx="660400" cy="392389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D577A3E-9380-6206-D525-53BC2B25C89F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309987"/>
              <a:ext cx="0" cy="3887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78A2C0E-B2AA-5C6D-93DF-872F3B8F0856}"/>
                </a:ext>
              </a:extLst>
            </p:cNvPr>
            <p:cNvCxnSpPr/>
            <p:nvPr/>
          </p:nvCxnSpPr>
          <p:spPr>
            <a:xfrm>
              <a:off x="10576560" y="3702376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A1C5B74-7D9B-8650-48EF-86BFB3C5A12E}"/>
              </a:ext>
            </a:extLst>
          </p:cNvPr>
          <p:cNvGrpSpPr/>
          <p:nvPr/>
        </p:nvGrpSpPr>
        <p:grpSpPr>
          <a:xfrm>
            <a:off x="9798748" y="4017291"/>
            <a:ext cx="660400" cy="195039"/>
            <a:chOff x="10576560" y="3326097"/>
            <a:chExt cx="660400" cy="376279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E107E07-9094-6BA5-AD42-6F1D8C7FF40E}"/>
                </a:ext>
              </a:extLst>
            </p:cNvPr>
            <p:cNvCxnSpPr/>
            <p:nvPr/>
          </p:nvCxnSpPr>
          <p:spPr>
            <a:xfrm>
              <a:off x="10576560" y="3326097"/>
              <a:ext cx="0" cy="3726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D7414D63-0E3F-2868-B3C5-4DF48C06873D}"/>
                </a:ext>
              </a:extLst>
            </p:cNvPr>
            <p:cNvCxnSpPr/>
            <p:nvPr/>
          </p:nvCxnSpPr>
          <p:spPr>
            <a:xfrm>
              <a:off x="10576560" y="3702376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06D6F6B-B90A-B8E1-9C29-7C6596117772}"/>
              </a:ext>
            </a:extLst>
          </p:cNvPr>
          <p:cNvGrpSpPr/>
          <p:nvPr/>
        </p:nvGrpSpPr>
        <p:grpSpPr>
          <a:xfrm>
            <a:off x="9798748" y="4362032"/>
            <a:ext cx="660400" cy="163842"/>
            <a:chOff x="10576560" y="3353109"/>
            <a:chExt cx="660400" cy="349267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E15BD4D-EC38-B132-8E0A-8213A950BD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76560" y="3353109"/>
              <a:ext cx="8446" cy="3455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762D202C-21F3-E56B-E127-EFD28625BE49}"/>
                </a:ext>
              </a:extLst>
            </p:cNvPr>
            <p:cNvCxnSpPr/>
            <p:nvPr/>
          </p:nvCxnSpPr>
          <p:spPr>
            <a:xfrm>
              <a:off x="10576560" y="3702376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76276A4-9A29-6026-918A-C41A4C5E17A3}"/>
              </a:ext>
            </a:extLst>
          </p:cNvPr>
          <p:cNvGrpSpPr/>
          <p:nvPr/>
        </p:nvGrpSpPr>
        <p:grpSpPr>
          <a:xfrm>
            <a:off x="8833888" y="4708870"/>
            <a:ext cx="1625262" cy="366930"/>
            <a:chOff x="10576560" y="3353109"/>
            <a:chExt cx="1285138" cy="349267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13316B0-C08B-BDEB-D6AE-C6E7DC0E37E7}"/>
                </a:ext>
              </a:extLst>
            </p:cNvPr>
            <p:cNvCxnSpPr>
              <a:cxnSpLocks/>
            </p:cNvCxnSpPr>
            <p:nvPr/>
          </p:nvCxnSpPr>
          <p:spPr>
            <a:xfrm>
              <a:off x="10585006" y="3353109"/>
              <a:ext cx="0" cy="3479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11898B6-BD37-4721-580C-40C5184592FA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702376"/>
              <a:ext cx="12851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A2A30CD-CE73-6916-2A97-67EF060D2E67}"/>
              </a:ext>
            </a:extLst>
          </p:cNvPr>
          <p:cNvGrpSpPr/>
          <p:nvPr/>
        </p:nvGrpSpPr>
        <p:grpSpPr>
          <a:xfrm>
            <a:off x="-9244365" y="963942"/>
            <a:ext cx="19894200" cy="4428670"/>
            <a:chOff x="-5991360" y="2282888"/>
            <a:chExt cx="19495992" cy="2830525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0691EB9E-E1F1-3CBB-0DE0-C70692106363}"/>
                </a:ext>
              </a:extLst>
            </p:cNvPr>
            <p:cNvGrpSpPr/>
            <p:nvPr/>
          </p:nvGrpSpPr>
          <p:grpSpPr>
            <a:xfrm>
              <a:off x="-5991360" y="2282888"/>
              <a:ext cx="19266642" cy="1954432"/>
              <a:chOff x="10576560" y="2902768"/>
              <a:chExt cx="19266642" cy="798761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39895D09-4324-9AA5-6951-B75E5B9D16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76560" y="2902768"/>
                <a:ext cx="0" cy="79593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965A1492-B9C2-A710-86C1-6E40B3714286}"/>
                  </a:ext>
                </a:extLst>
              </p:cNvPr>
              <p:cNvCxnSpPr>
                <a:cxnSpLocks/>
                <a:endCxn id="352" idx="3"/>
              </p:cNvCxnSpPr>
              <p:nvPr/>
            </p:nvCxnSpPr>
            <p:spPr>
              <a:xfrm>
                <a:off x="25285392" y="3694404"/>
                <a:ext cx="4557810" cy="71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EFDBBDC-1A55-52C7-861A-1AE180E92ECD}"/>
                </a:ext>
              </a:extLst>
            </p:cNvPr>
            <p:cNvGrpSpPr/>
            <p:nvPr/>
          </p:nvGrpSpPr>
          <p:grpSpPr>
            <a:xfrm>
              <a:off x="9922445" y="4237321"/>
              <a:ext cx="3582187" cy="876092"/>
              <a:chOff x="9923846" y="3329293"/>
              <a:chExt cx="3582187" cy="876092"/>
            </a:xfrm>
          </p:grpSpPr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04573FE-3F17-684B-B928-80522AFC7B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3846" y="3329293"/>
                <a:ext cx="0" cy="86438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3C8F91F-8843-5C0B-58D0-77252E5CB6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35219" y="4194648"/>
                <a:ext cx="3570814" cy="1073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806E049-DF11-5C21-CBBF-56B5B2A5B07C}"/>
              </a:ext>
            </a:extLst>
          </p:cNvPr>
          <p:cNvGrpSpPr/>
          <p:nvPr/>
        </p:nvGrpSpPr>
        <p:grpSpPr>
          <a:xfrm>
            <a:off x="8018691" y="5387233"/>
            <a:ext cx="2496983" cy="784963"/>
            <a:chOff x="10576560" y="3107068"/>
            <a:chExt cx="1543382" cy="803126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2496442-E471-721F-7CC2-A817ACB24B87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107068"/>
              <a:ext cx="0" cy="8031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D18A688-54A2-3338-315F-95B293DF5E50}"/>
                </a:ext>
              </a:extLst>
            </p:cNvPr>
            <p:cNvCxnSpPr>
              <a:cxnSpLocks/>
            </p:cNvCxnSpPr>
            <p:nvPr/>
          </p:nvCxnSpPr>
          <p:spPr>
            <a:xfrm>
              <a:off x="10577264" y="3902852"/>
              <a:ext cx="15426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5ACDBC0-35A5-33A5-799A-4FAEC9D534EF}"/>
              </a:ext>
            </a:extLst>
          </p:cNvPr>
          <p:cNvGrpSpPr/>
          <p:nvPr/>
        </p:nvGrpSpPr>
        <p:grpSpPr>
          <a:xfrm>
            <a:off x="9798748" y="4711699"/>
            <a:ext cx="660400" cy="234631"/>
            <a:chOff x="10576560" y="3353109"/>
            <a:chExt cx="660400" cy="349267"/>
          </a:xfrm>
        </p:grpSpPr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F5C5933C-AB1D-D6E1-1D28-F016D98A5B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76560" y="3353109"/>
              <a:ext cx="8446" cy="3455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559D7EF-41A3-FAA0-D615-52C0921097A5}"/>
                </a:ext>
              </a:extLst>
            </p:cNvPr>
            <p:cNvCxnSpPr/>
            <p:nvPr/>
          </p:nvCxnSpPr>
          <p:spPr>
            <a:xfrm>
              <a:off x="10576560" y="3702376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95C4FF2-E299-C5A7-9292-188E479EE3F3}"/>
              </a:ext>
            </a:extLst>
          </p:cNvPr>
          <p:cNvGrpSpPr/>
          <p:nvPr/>
        </p:nvGrpSpPr>
        <p:grpSpPr>
          <a:xfrm>
            <a:off x="9802241" y="5081589"/>
            <a:ext cx="660400" cy="155594"/>
            <a:chOff x="10576560" y="3404737"/>
            <a:chExt cx="660400" cy="297639"/>
          </a:xfrm>
        </p:grpSpPr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0A48699C-4994-4D0A-7C5D-FA44CA0D6A87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404737"/>
              <a:ext cx="0" cy="2939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5AD923C-ADB3-AD08-E2BC-EB0430B0B226}"/>
                </a:ext>
              </a:extLst>
            </p:cNvPr>
            <p:cNvCxnSpPr/>
            <p:nvPr/>
          </p:nvCxnSpPr>
          <p:spPr>
            <a:xfrm>
              <a:off x="10576560" y="3702376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DD2C415-6A3F-2477-44F7-08FFA475CD4A}"/>
              </a:ext>
            </a:extLst>
          </p:cNvPr>
          <p:cNvGrpSpPr/>
          <p:nvPr/>
        </p:nvGrpSpPr>
        <p:grpSpPr>
          <a:xfrm>
            <a:off x="8854770" y="5387237"/>
            <a:ext cx="1625262" cy="449842"/>
            <a:chOff x="10576560" y="3265490"/>
            <a:chExt cx="1285138" cy="436886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0A47EB7-8C3B-7C68-96F2-AF9ADA742694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265490"/>
              <a:ext cx="0" cy="4332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53AEE59-3799-4041-8B56-7281FE8599EF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702376"/>
              <a:ext cx="12851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14560B3-799C-6BF1-B880-916AE77172A5}"/>
              </a:ext>
            </a:extLst>
          </p:cNvPr>
          <p:cNvGrpSpPr/>
          <p:nvPr/>
        </p:nvGrpSpPr>
        <p:grpSpPr>
          <a:xfrm>
            <a:off x="9778142" y="5387233"/>
            <a:ext cx="662184" cy="232102"/>
            <a:chOff x="10574776" y="3340668"/>
            <a:chExt cx="662184" cy="345503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9E0A0648-AA8A-63E0-3070-25D6B99DCFE0}"/>
                </a:ext>
              </a:extLst>
            </p:cNvPr>
            <p:cNvCxnSpPr>
              <a:cxnSpLocks/>
            </p:cNvCxnSpPr>
            <p:nvPr/>
          </p:nvCxnSpPr>
          <p:spPr>
            <a:xfrm>
              <a:off x="10574776" y="3340668"/>
              <a:ext cx="0" cy="339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FE488A75-B5AE-CD35-0863-30C51ACED857}"/>
                </a:ext>
              </a:extLst>
            </p:cNvPr>
            <p:cNvCxnSpPr/>
            <p:nvPr/>
          </p:nvCxnSpPr>
          <p:spPr>
            <a:xfrm>
              <a:off x="10576560" y="3686171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AB70533-AAB8-D629-1E65-9CD0CB42C757}"/>
              </a:ext>
            </a:extLst>
          </p:cNvPr>
          <p:cNvGrpSpPr/>
          <p:nvPr/>
        </p:nvGrpSpPr>
        <p:grpSpPr>
          <a:xfrm>
            <a:off x="9802971" y="5832259"/>
            <a:ext cx="660400" cy="190131"/>
            <a:chOff x="10576560" y="3353109"/>
            <a:chExt cx="660400" cy="349267"/>
          </a:xfrm>
        </p:grpSpPr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8E180131-7F18-5129-F69C-B7F78E18A8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76560" y="3353109"/>
              <a:ext cx="8446" cy="3455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A3447DB4-9CC2-8058-2B45-ED129E2CA2EF}"/>
                </a:ext>
              </a:extLst>
            </p:cNvPr>
            <p:cNvCxnSpPr/>
            <p:nvPr/>
          </p:nvCxnSpPr>
          <p:spPr>
            <a:xfrm>
              <a:off x="10576560" y="3702376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FCD74A9-EA8C-0062-ABC8-8B7F4EDFB08F}"/>
              </a:ext>
            </a:extLst>
          </p:cNvPr>
          <p:cNvGrpSpPr/>
          <p:nvPr/>
        </p:nvGrpSpPr>
        <p:grpSpPr>
          <a:xfrm>
            <a:off x="7877180" y="4026953"/>
            <a:ext cx="2663240" cy="685331"/>
            <a:chOff x="10576560" y="3001188"/>
            <a:chExt cx="1646145" cy="701188"/>
          </a:xfrm>
        </p:grpSpPr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43D94185-835A-92D2-3A4E-5131DA25993E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001188"/>
              <a:ext cx="0" cy="7011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0314C4C-89EA-A106-28B0-92EC6CC87DD9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702376"/>
              <a:ext cx="16461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13F2EB9F-D84E-13D5-2623-F46CC3E8F7F8}"/>
              </a:ext>
            </a:extLst>
          </p:cNvPr>
          <p:cNvGrpSpPr/>
          <p:nvPr/>
        </p:nvGrpSpPr>
        <p:grpSpPr>
          <a:xfrm>
            <a:off x="9816873" y="3168961"/>
            <a:ext cx="660400" cy="213836"/>
            <a:chOff x="10576560" y="3343710"/>
            <a:chExt cx="660400" cy="358666"/>
          </a:xfrm>
        </p:grpSpPr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4551AB02-7028-1D01-B2C3-DDB6F1C2EF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76560" y="3343710"/>
              <a:ext cx="1131" cy="354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5AC94F0A-F701-A9A6-D28F-8DF2D7AA70D0}"/>
                </a:ext>
              </a:extLst>
            </p:cNvPr>
            <p:cNvCxnSpPr/>
            <p:nvPr/>
          </p:nvCxnSpPr>
          <p:spPr>
            <a:xfrm>
              <a:off x="10576560" y="3702376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5210CCC-6842-CBC6-7BE1-8DCD9790A0BF}"/>
              </a:ext>
            </a:extLst>
          </p:cNvPr>
          <p:cNvGrpSpPr/>
          <p:nvPr/>
        </p:nvGrpSpPr>
        <p:grpSpPr>
          <a:xfrm>
            <a:off x="8843883" y="6176916"/>
            <a:ext cx="1685645" cy="432900"/>
            <a:chOff x="10576560" y="3229186"/>
            <a:chExt cx="660400" cy="473190"/>
          </a:xfrm>
        </p:grpSpPr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FD28F8B4-532D-67C8-9928-143E871A3D5F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229186"/>
              <a:ext cx="0" cy="4695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AF5AFD3D-66FF-758D-E057-8BB682BC8142}"/>
                </a:ext>
              </a:extLst>
            </p:cNvPr>
            <p:cNvCxnSpPr/>
            <p:nvPr/>
          </p:nvCxnSpPr>
          <p:spPr>
            <a:xfrm>
              <a:off x="10576560" y="3702376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60DE8D3C-4DE0-A9CD-2B7A-44F8612ECFE2}"/>
              </a:ext>
            </a:extLst>
          </p:cNvPr>
          <p:cNvGrpSpPr/>
          <p:nvPr/>
        </p:nvGrpSpPr>
        <p:grpSpPr>
          <a:xfrm>
            <a:off x="9798587" y="6620317"/>
            <a:ext cx="660400" cy="185391"/>
            <a:chOff x="10576560" y="3391421"/>
            <a:chExt cx="660400" cy="310955"/>
          </a:xfrm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FB8EED9F-9E82-7240-EC8C-FD7440F0DBE8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391421"/>
              <a:ext cx="0" cy="3072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7909C0CD-D78B-04DB-FB95-876850129D52}"/>
                </a:ext>
              </a:extLst>
            </p:cNvPr>
            <p:cNvCxnSpPr/>
            <p:nvPr/>
          </p:nvCxnSpPr>
          <p:spPr>
            <a:xfrm>
              <a:off x="10576560" y="3702376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8" name="TextBox 257">
            <a:extLst>
              <a:ext uri="{FF2B5EF4-FFF2-40B4-BE49-F238E27FC236}">
                <a16:creationId xmlns:a16="http://schemas.microsoft.com/office/drawing/2014/main" id="{F9D67A39-34F4-4936-EB4E-E9F642C2FFD0}"/>
              </a:ext>
            </a:extLst>
          </p:cNvPr>
          <p:cNvSpPr txBox="1"/>
          <p:nvPr/>
        </p:nvSpPr>
        <p:spPr>
          <a:xfrm>
            <a:off x="6167951" y="940671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D4ECBF1A-E1A4-1C4E-F959-F4577E3D955A}"/>
              </a:ext>
            </a:extLst>
          </p:cNvPr>
          <p:cNvSpPr txBox="1"/>
          <p:nvPr/>
        </p:nvSpPr>
        <p:spPr>
          <a:xfrm>
            <a:off x="6136093" y="4094573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FF5D95A1-2D61-E05A-9372-B110B3FC7503}"/>
              </a:ext>
            </a:extLst>
          </p:cNvPr>
          <p:cNvSpPr txBox="1"/>
          <p:nvPr/>
        </p:nvSpPr>
        <p:spPr>
          <a:xfrm>
            <a:off x="7198457" y="981650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F8928079-8FBF-0694-7947-343ADCC6994E}"/>
              </a:ext>
            </a:extLst>
          </p:cNvPr>
          <p:cNvSpPr txBox="1"/>
          <p:nvPr/>
        </p:nvSpPr>
        <p:spPr>
          <a:xfrm>
            <a:off x="7240243" y="2459501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C25108D9-37DD-3F1C-6E26-7EDA4CBC4F75}"/>
              </a:ext>
            </a:extLst>
          </p:cNvPr>
          <p:cNvSpPr txBox="1"/>
          <p:nvPr/>
        </p:nvSpPr>
        <p:spPr>
          <a:xfrm>
            <a:off x="7192219" y="4138639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2C4813CE-BAAA-244F-F04F-1CE8CF5F662F}"/>
              </a:ext>
            </a:extLst>
          </p:cNvPr>
          <p:cNvSpPr txBox="1"/>
          <p:nvPr/>
        </p:nvSpPr>
        <p:spPr>
          <a:xfrm>
            <a:off x="8235839" y="909021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D51F2A2C-2D2A-50D5-1F18-E87A07A61078}"/>
              </a:ext>
            </a:extLst>
          </p:cNvPr>
          <p:cNvSpPr txBox="1"/>
          <p:nvPr/>
        </p:nvSpPr>
        <p:spPr>
          <a:xfrm>
            <a:off x="8245188" y="1662163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EBC750C7-35FF-C1EC-C32E-12479CEB9B1A}"/>
              </a:ext>
            </a:extLst>
          </p:cNvPr>
          <p:cNvSpPr txBox="1"/>
          <p:nvPr/>
        </p:nvSpPr>
        <p:spPr>
          <a:xfrm>
            <a:off x="8191842" y="2376751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1B5F013E-31DA-83C5-F761-6028E8856338}"/>
              </a:ext>
            </a:extLst>
          </p:cNvPr>
          <p:cNvSpPr txBox="1"/>
          <p:nvPr/>
        </p:nvSpPr>
        <p:spPr>
          <a:xfrm>
            <a:off x="9008132" y="895869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AC7F8465-DD01-577B-AFBE-05D621628676}"/>
              </a:ext>
            </a:extLst>
          </p:cNvPr>
          <p:cNvSpPr txBox="1"/>
          <p:nvPr/>
        </p:nvSpPr>
        <p:spPr>
          <a:xfrm>
            <a:off x="9008132" y="1236980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E3062DF3-7BA0-5260-4F21-8A44EF9302E0}"/>
              </a:ext>
            </a:extLst>
          </p:cNvPr>
          <p:cNvSpPr txBox="1"/>
          <p:nvPr/>
        </p:nvSpPr>
        <p:spPr>
          <a:xfrm>
            <a:off x="9008132" y="1591391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4931216E-1E19-8188-9BE1-BF318CB2AD5C}"/>
              </a:ext>
            </a:extLst>
          </p:cNvPr>
          <p:cNvSpPr txBox="1"/>
          <p:nvPr/>
        </p:nvSpPr>
        <p:spPr>
          <a:xfrm>
            <a:off x="8964135" y="5038105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C8903A80-F881-8D0E-3648-7383DEFDCCA4}"/>
              </a:ext>
            </a:extLst>
          </p:cNvPr>
          <p:cNvSpPr txBox="1"/>
          <p:nvPr/>
        </p:nvSpPr>
        <p:spPr>
          <a:xfrm>
            <a:off x="8964135" y="2274912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282ECFC6-DCEB-3517-223A-2D017B12FB32}"/>
              </a:ext>
            </a:extLst>
          </p:cNvPr>
          <p:cNvSpPr txBox="1"/>
          <p:nvPr/>
        </p:nvSpPr>
        <p:spPr>
          <a:xfrm>
            <a:off x="8973273" y="2692236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7660125A-689F-3EE5-9278-E1AB85CCCF88}"/>
              </a:ext>
            </a:extLst>
          </p:cNvPr>
          <p:cNvSpPr txBox="1"/>
          <p:nvPr/>
        </p:nvSpPr>
        <p:spPr>
          <a:xfrm>
            <a:off x="8964135" y="3988044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BD69B1CF-9741-3487-A17E-E33173841B1E}"/>
              </a:ext>
            </a:extLst>
          </p:cNvPr>
          <p:cNvSpPr txBox="1"/>
          <p:nvPr/>
        </p:nvSpPr>
        <p:spPr>
          <a:xfrm>
            <a:off x="8964135" y="4329155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E3E0CD9A-5775-7048-5A32-F96370A13BED}"/>
              </a:ext>
            </a:extLst>
          </p:cNvPr>
          <p:cNvSpPr txBox="1"/>
          <p:nvPr/>
        </p:nvSpPr>
        <p:spPr>
          <a:xfrm>
            <a:off x="8988254" y="4722958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832D304C-5B16-07EF-B2AD-997206319F35}"/>
              </a:ext>
            </a:extLst>
          </p:cNvPr>
          <p:cNvSpPr txBox="1"/>
          <p:nvPr/>
        </p:nvSpPr>
        <p:spPr>
          <a:xfrm>
            <a:off x="8984689" y="5421981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9A6F0E13-051C-02F4-9320-F1DB3F284216}"/>
              </a:ext>
            </a:extLst>
          </p:cNvPr>
          <p:cNvSpPr txBox="1"/>
          <p:nvPr/>
        </p:nvSpPr>
        <p:spPr>
          <a:xfrm>
            <a:off x="12082798" y="5559930"/>
            <a:ext cx="360889" cy="6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endParaRPr lang="en-GB" dirty="0"/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48010BF1-4E80-DA01-DFEF-EBF6343E8FA5}"/>
              </a:ext>
            </a:extLst>
          </p:cNvPr>
          <p:cNvSpPr txBox="1"/>
          <p:nvPr/>
        </p:nvSpPr>
        <p:spPr>
          <a:xfrm>
            <a:off x="8966662" y="6189734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532B5776-724D-A9C3-430E-C9E29057D03F}"/>
              </a:ext>
            </a:extLst>
          </p:cNvPr>
          <p:cNvSpPr txBox="1"/>
          <p:nvPr/>
        </p:nvSpPr>
        <p:spPr>
          <a:xfrm>
            <a:off x="8966662" y="6530845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3F066B46-6C30-1F22-A1B4-C069924BAAD6}"/>
              </a:ext>
            </a:extLst>
          </p:cNvPr>
          <p:cNvSpPr txBox="1"/>
          <p:nvPr/>
        </p:nvSpPr>
        <p:spPr>
          <a:xfrm>
            <a:off x="9903167" y="851082"/>
            <a:ext cx="64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69F4BE34-D9DD-BAD8-33EC-D9F71C051FED}"/>
              </a:ext>
            </a:extLst>
          </p:cNvPr>
          <p:cNvSpPr txBox="1"/>
          <p:nvPr/>
        </p:nvSpPr>
        <p:spPr>
          <a:xfrm>
            <a:off x="9903167" y="1014167"/>
            <a:ext cx="34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  <a:endParaRPr lang="en-GB" dirty="0"/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6FA1C794-675B-85BF-1DFD-2BC675B7BB8E}"/>
              </a:ext>
            </a:extLst>
          </p:cNvPr>
          <p:cNvSpPr txBox="1"/>
          <p:nvPr/>
        </p:nvSpPr>
        <p:spPr>
          <a:xfrm>
            <a:off x="9880203" y="1201836"/>
            <a:ext cx="64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41A8ED56-439B-BF44-F56C-215D45F10812}"/>
              </a:ext>
            </a:extLst>
          </p:cNvPr>
          <p:cNvSpPr txBox="1"/>
          <p:nvPr/>
        </p:nvSpPr>
        <p:spPr>
          <a:xfrm>
            <a:off x="9880203" y="1393493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E9C8DCF5-F75E-C46C-62ED-839F65BACC79}"/>
              </a:ext>
            </a:extLst>
          </p:cNvPr>
          <p:cNvSpPr txBox="1"/>
          <p:nvPr/>
        </p:nvSpPr>
        <p:spPr>
          <a:xfrm>
            <a:off x="9880203" y="1585967"/>
            <a:ext cx="64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241AF589-5DBF-A71E-373F-B305A4745902}"/>
              </a:ext>
            </a:extLst>
          </p:cNvPr>
          <p:cNvSpPr txBox="1"/>
          <p:nvPr/>
        </p:nvSpPr>
        <p:spPr>
          <a:xfrm>
            <a:off x="9871433" y="1743151"/>
            <a:ext cx="22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  <a:endParaRPr lang="en-GB" dirty="0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E23458EC-C80A-AAC7-0649-BF35C8E3C371}"/>
              </a:ext>
            </a:extLst>
          </p:cNvPr>
          <p:cNvSpPr txBox="1"/>
          <p:nvPr/>
        </p:nvSpPr>
        <p:spPr>
          <a:xfrm>
            <a:off x="9880203" y="1929750"/>
            <a:ext cx="64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4FC6524F-6240-A1A6-9DB6-EF0CDA278F7D}"/>
              </a:ext>
            </a:extLst>
          </p:cNvPr>
          <p:cNvSpPr txBox="1"/>
          <p:nvPr/>
        </p:nvSpPr>
        <p:spPr>
          <a:xfrm>
            <a:off x="9880203" y="2114264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9B82870-539D-46BF-74CB-EE91189DC498}"/>
              </a:ext>
            </a:extLst>
          </p:cNvPr>
          <p:cNvSpPr txBox="1"/>
          <p:nvPr/>
        </p:nvSpPr>
        <p:spPr>
          <a:xfrm>
            <a:off x="9836206" y="2525167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4BECD812-223F-D302-B599-D20223DFF494}"/>
              </a:ext>
            </a:extLst>
          </p:cNvPr>
          <p:cNvGrpSpPr/>
          <p:nvPr/>
        </p:nvGrpSpPr>
        <p:grpSpPr>
          <a:xfrm>
            <a:off x="9822821" y="2790278"/>
            <a:ext cx="660400" cy="195039"/>
            <a:chOff x="10576560" y="3326097"/>
            <a:chExt cx="660400" cy="376279"/>
          </a:xfrm>
        </p:grpSpPr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ABD80D67-5152-8BC1-D78D-58692835267F}"/>
                </a:ext>
              </a:extLst>
            </p:cNvPr>
            <p:cNvCxnSpPr/>
            <p:nvPr/>
          </p:nvCxnSpPr>
          <p:spPr>
            <a:xfrm>
              <a:off x="10576560" y="3326097"/>
              <a:ext cx="0" cy="3726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B00AD375-2BBC-57CB-F963-3ED6F252BDB8}"/>
                </a:ext>
              </a:extLst>
            </p:cNvPr>
            <p:cNvCxnSpPr/>
            <p:nvPr/>
          </p:nvCxnSpPr>
          <p:spPr>
            <a:xfrm>
              <a:off x="10576560" y="3702376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93B8DC1A-8C94-D7F3-1AA7-9EB3FADB01A7}"/>
              </a:ext>
            </a:extLst>
          </p:cNvPr>
          <p:cNvSpPr txBox="1"/>
          <p:nvPr/>
        </p:nvSpPr>
        <p:spPr>
          <a:xfrm>
            <a:off x="9827068" y="2735885"/>
            <a:ext cx="31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  <a:endParaRPr lang="en-GB" dirty="0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C00BEB29-CEB0-2302-D58A-DF00C2A9978B}"/>
              </a:ext>
            </a:extLst>
          </p:cNvPr>
          <p:cNvSpPr txBox="1"/>
          <p:nvPr/>
        </p:nvSpPr>
        <p:spPr>
          <a:xfrm>
            <a:off x="9827068" y="2894205"/>
            <a:ext cx="24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  <a:endParaRPr lang="en-GB" dirty="0"/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F36D7BB1-8F98-0DDE-78AB-CE91D8AFEB36}"/>
              </a:ext>
            </a:extLst>
          </p:cNvPr>
          <p:cNvSpPr txBox="1"/>
          <p:nvPr/>
        </p:nvSpPr>
        <p:spPr>
          <a:xfrm>
            <a:off x="9806810" y="3090385"/>
            <a:ext cx="29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  <a:endParaRPr lang="en-GB" dirty="0"/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FD9DECA4-46B6-1C04-BA47-494A6D4810E6}"/>
              </a:ext>
            </a:extLst>
          </p:cNvPr>
          <p:cNvSpPr txBox="1"/>
          <p:nvPr/>
        </p:nvSpPr>
        <p:spPr>
          <a:xfrm>
            <a:off x="9820642" y="3288135"/>
            <a:ext cx="24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  <a:endParaRPr lang="en-GB" dirty="0"/>
          </a:p>
        </p:txBody>
      </p: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7E655F14-EBF0-1FD3-3750-9BDE6FC020B9}"/>
              </a:ext>
            </a:extLst>
          </p:cNvPr>
          <p:cNvGrpSpPr/>
          <p:nvPr/>
        </p:nvGrpSpPr>
        <p:grpSpPr>
          <a:xfrm>
            <a:off x="8862771" y="3171501"/>
            <a:ext cx="1696233" cy="393403"/>
            <a:chOff x="10576560" y="3318955"/>
            <a:chExt cx="630199" cy="403534"/>
          </a:xfrm>
        </p:grpSpPr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B5B222FE-2B7F-3DED-EB97-014E2D6AE926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318955"/>
              <a:ext cx="0" cy="3797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429DEC24-7228-C2E9-8939-4738043BB193}"/>
                </a:ext>
              </a:extLst>
            </p:cNvPr>
            <p:cNvCxnSpPr>
              <a:cxnSpLocks/>
            </p:cNvCxnSpPr>
            <p:nvPr/>
          </p:nvCxnSpPr>
          <p:spPr>
            <a:xfrm>
              <a:off x="10576560" y="3702376"/>
              <a:ext cx="630199" cy="201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D854968E-B8CB-16CC-A04B-1094B04517AC}"/>
              </a:ext>
            </a:extLst>
          </p:cNvPr>
          <p:cNvGrpSpPr/>
          <p:nvPr/>
        </p:nvGrpSpPr>
        <p:grpSpPr>
          <a:xfrm>
            <a:off x="9789830" y="3559758"/>
            <a:ext cx="660400" cy="195039"/>
            <a:chOff x="10576560" y="3326097"/>
            <a:chExt cx="660400" cy="376279"/>
          </a:xfrm>
        </p:grpSpPr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525301F2-58C0-2736-6C44-238E431205AF}"/>
                </a:ext>
              </a:extLst>
            </p:cNvPr>
            <p:cNvCxnSpPr/>
            <p:nvPr/>
          </p:nvCxnSpPr>
          <p:spPr>
            <a:xfrm>
              <a:off x="10576560" y="3326097"/>
              <a:ext cx="0" cy="3726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BB3BEDD1-3070-280A-BB68-82E174D7F120}"/>
                </a:ext>
              </a:extLst>
            </p:cNvPr>
            <p:cNvCxnSpPr/>
            <p:nvPr/>
          </p:nvCxnSpPr>
          <p:spPr>
            <a:xfrm>
              <a:off x="10576560" y="3702376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3" name="TextBox 322">
            <a:extLst>
              <a:ext uri="{FF2B5EF4-FFF2-40B4-BE49-F238E27FC236}">
                <a16:creationId xmlns:a16="http://schemas.microsoft.com/office/drawing/2014/main" id="{A5C1B7D0-F666-DCEA-CE03-4EC089992A20}"/>
              </a:ext>
            </a:extLst>
          </p:cNvPr>
          <p:cNvSpPr txBox="1"/>
          <p:nvPr/>
        </p:nvSpPr>
        <p:spPr>
          <a:xfrm>
            <a:off x="9827728" y="3476637"/>
            <a:ext cx="64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endParaRPr lang="en-GB" dirty="0"/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C15D89E2-2DA1-A364-4D77-86B844AACB11}"/>
              </a:ext>
            </a:extLst>
          </p:cNvPr>
          <p:cNvSpPr txBox="1"/>
          <p:nvPr/>
        </p:nvSpPr>
        <p:spPr>
          <a:xfrm>
            <a:off x="8975551" y="3134894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C8E45E67-7B61-49CE-9A0C-7B367AFB6FE2}"/>
              </a:ext>
            </a:extLst>
          </p:cNvPr>
          <p:cNvSpPr txBox="1"/>
          <p:nvPr/>
        </p:nvSpPr>
        <p:spPr>
          <a:xfrm>
            <a:off x="8984689" y="3552218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DB7CAB77-8AB6-D333-BAA4-F20C1B3AE943}"/>
              </a:ext>
            </a:extLst>
          </p:cNvPr>
          <p:cNvGrpSpPr/>
          <p:nvPr/>
        </p:nvGrpSpPr>
        <p:grpSpPr>
          <a:xfrm>
            <a:off x="9795880" y="6168005"/>
            <a:ext cx="660400" cy="195922"/>
            <a:chOff x="10576560" y="3373757"/>
            <a:chExt cx="660400" cy="328619"/>
          </a:xfrm>
        </p:grpSpPr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CE3A81D0-E454-6180-5E6C-BA66C8C7AC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76560" y="3373757"/>
              <a:ext cx="6361" cy="3249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5F986D3D-5B10-8244-3626-72142776419B}"/>
                </a:ext>
              </a:extLst>
            </p:cNvPr>
            <p:cNvCxnSpPr/>
            <p:nvPr/>
          </p:nvCxnSpPr>
          <p:spPr>
            <a:xfrm>
              <a:off x="10576560" y="3702376"/>
              <a:ext cx="660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6" name="TextBox 335">
            <a:extLst>
              <a:ext uri="{FF2B5EF4-FFF2-40B4-BE49-F238E27FC236}">
                <a16:creationId xmlns:a16="http://schemas.microsoft.com/office/drawing/2014/main" id="{4003453E-60D0-6F3F-583E-77159D7D4A12}"/>
              </a:ext>
            </a:extLst>
          </p:cNvPr>
          <p:cNvSpPr txBox="1"/>
          <p:nvPr/>
        </p:nvSpPr>
        <p:spPr>
          <a:xfrm>
            <a:off x="7235399" y="5387235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551774C4-7B92-8136-BBFB-D077641CB98C}"/>
              </a:ext>
            </a:extLst>
          </p:cNvPr>
          <p:cNvSpPr txBox="1"/>
          <p:nvPr/>
        </p:nvSpPr>
        <p:spPr>
          <a:xfrm>
            <a:off x="8191842" y="3188588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1B909300-BF22-8D41-5A8D-146888EE8845}"/>
              </a:ext>
            </a:extLst>
          </p:cNvPr>
          <p:cNvSpPr txBox="1"/>
          <p:nvPr/>
        </p:nvSpPr>
        <p:spPr>
          <a:xfrm>
            <a:off x="8182493" y="3974626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6E2A65E3-B53A-C30F-8966-9BB993DD14F4}"/>
              </a:ext>
            </a:extLst>
          </p:cNvPr>
          <p:cNvSpPr txBox="1"/>
          <p:nvPr/>
        </p:nvSpPr>
        <p:spPr>
          <a:xfrm>
            <a:off x="8191842" y="4727768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5E4394C7-0A90-0CF2-CD1B-6919391EC987}"/>
              </a:ext>
            </a:extLst>
          </p:cNvPr>
          <p:cNvSpPr txBox="1"/>
          <p:nvPr/>
        </p:nvSpPr>
        <p:spPr>
          <a:xfrm>
            <a:off x="8191236" y="5476201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84EF2537-2D72-FB60-9F69-89F659427131}"/>
              </a:ext>
            </a:extLst>
          </p:cNvPr>
          <p:cNvSpPr txBox="1"/>
          <p:nvPr/>
        </p:nvSpPr>
        <p:spPr>
          <a:xfrm>
            <a:off x="8200585" y="6229343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A263A3EC-B5AC-8F4C-2D21-04E81585E899}"/>
              </a:ext>
            </a:extLst>
          </p:cNvPr>
          <p:cNvSpPr txBox="1"/>
          <p:nvPr/>
        </p:nvSpPr>
        <p:spPr>
          <a:xfrm>
            <a:off x="8940016" y="5844840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147EF0FB-2680-82F9-8BEC-89E14D9E6506}"/>
              </a:ext>
            </a:extLst>
          </p:cNvPr>
          <p:cNvSpPr txBox="1"/>
          <p:nvPr/>
        </p:nvSpPr>
        <p:spPr>
          <a:xfrm>
            <a:off x="9008132" y="1957285"/>
            <a:ext cx="34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8A86C9AA-C894-927B-5530-46A68D445CAA}"/>
              </a:ext>
            </a:extLst>
          </p:cNvPr>
          <p:cNvSpPr txBox="1"/>
          <p:nvPr/>
        </p:nvSpPr>
        <p:spPr>
          <a:xfrm>
            <a:off x="9802241" y="3475785"/>
            <a:ext cx="64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387B7FDE-8C6D-3D8F-9DF2-30901CAD30C1}"/>
              </a:ext>
            </a:extLst>
          </p:cNvPr>
          <p:cNvSpPr txBox="1"/>
          <p:nvPr/>
        </p:nvSpPr>
        <p:spPr>
          <a:xfrm>
            <a:off x="9766331" y="3698703"/>
            <a:ext cx="64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B5E269ED-2A38-1330-8725-68C718E7E58E}"/>
              </a:ext>
            </a:extLst>
          </p:cNvPr>
          <p:cNvSpPr txBox="1"/>
          <p:nvPr/>
        </p:nvSpPr>
        <p:spPr>
          <a:xfrm>
            <a:off x="9834476" y="3925005"/>
            <a:ext cx="21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  <a:endParaRPr lang="en-GB" dirty="0"/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F3D188B8-96BA-8D93-95B8-722C2AF988FE}"/>
              </a:ext>
            </a:extLst>
          </p:cNvPr>
          <p:cNvSpPr txBox="1"/>
          <p:nvPr/>
        </p:nvSpPr>
        <p:spPr>
          <a:xfrm>
            <a:off x="9866207" y="4469864"/>
            <a:ext cx="64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052E267D-3E75-13DE-EAAD-35DC7200346F}"/>
              </a:ext>
            </a:extLst>
          </p:cNvPr>
          <p:cNvSpPr txBox="1"/>
          <p:nvPr/>
        </p:nvSpPr>
        <p:spPr>
          <a:xfrm>
            <a:off x="9858770" y="4269297"/>
            <a:ext cx="64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</a:p>
          <a:p>
            <a:endParaRPr lang="en-GB" dirty="0"/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E5F0342D-C7B4-BB52-3F25-30CE3370AC44}"/>
              </a:ext>
            </a:extLst>
          </p:cNvPr>
          <p:cNvSpPr txBox="1"/>
          <p:nvPr/>
        </p:nvSpPr>
        <p:spPr>
          <a:xfrm>
            <a:off x="9931513" y="4637163"/>
            <a:ext cx="24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  <a:endParaRPr lang="en-GB" dirty="0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E74711F1-B320-ACC4-4AD0-8F5D19BB553F}"/>
              </a:ext>
            </a:extLst>
          </p:cNvPr>
          <p:cNvSpPr txBox="1"/>
          <p:nvPr/>
        </p:nvSpPr>
        <p:spPr>
          <a:xfrm>
            <a:off x="9920971" y="4813524"/>
            <a:ext cx="25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  <a:endParaRPr lang="en-GB" dirty="0"/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CD383014-F30B-718D-B83E-74C69EB08B5F}"/>
              </a:ext>
            </a:extLst>
          </p:cNvPr>
          <p:cNvSpPr txBox="1"/>
          <p:nvPr/>
        </p:nvSpPr>
        <p:spPr>
          <a:xfrm>
            <a:off x="9929416" y="4967274"/>
            <a:ext cx="27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  <a:endParaRPr lang="en-GB" dirty="0"/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200EF047-E451-7C62-AE90-8BAC94E05751}"/>
              </a:ext>
            </a:extLst>
          </p:cNvPr>
          <p:cNvSpPr txBox="1"/>
          <p:nvPr/>
        </p:nvSpPr>
        <p:spPr>
          <a:xfrm>
            <a:off x="9914814" y="5138546"/>
            <a:ext cx="28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  <a:endParaRPr lang="en-GB" dirty="0"/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A6FD4BA3-59BF-369C-E483-A83685AF15F5}"/>
              </a:ext>
            </a:extLst>
          </p:cNvPr>
          <p:cNvSpPr txBox="1"/>
          <p:nvPr/>
        </p:nvSpPr>
        <p:spPr>
          <a:xfrm>
            <a:off x="9881859" y="5342531"/>
            <a:ext cx="26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  <a:endParaRPr lang="en-GB" dirty="0"/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0B4B8AB8-E20C-AED9-ECB1-DB54AF2FFE9A}"/>
              </a:ext>
            </a:extLst>
          </p:cNvPr>
          <p:cNvSpPr txBox="1"/>
          <p:nvPr/>
        </p:nvSpPr>
        <p:spPr>
          <a:xfrm>
            <a:off x="9866207" y="5535968"/>
            <a:ext cx="64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8FA9EA17-776E-F89B-2FF8-3602729948A5}"/>
              </a:ext>
            </a:extLst>
          </p:cNvPr>
          <p:cNvSpPr txBox="1"/>
          <p:nvPr/>
        </p:nvSpPr>
        <p:spPr>
          <a:xfrm>
            <a:off x="9871432" y="5731175"/>
            <a:ext cx="22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  <a:endParaRPr lang="en-GB" dirty="0"/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EF17F198-D0DE-2116-94B6-51F49C608EC3}"/>
              </a:ext>
            </a:extLst>
          </p:cNvPr>
          <p:cNvSpPr txBox="1"/>
          <p:nvPr/>
        </p:nvSpPr>
        <p:spPr>
          <a:xfrm>
            <a:off x="9871432" y="5902498"/>
            <a:ext cx="24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  <a:endParaRPr lang="en-GB" dirty="0"/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0C913261-6A32-BC6F-2872-010353A67BE5}"/>
              </a:ext>
            </a:extLst>
          </p:cNvPr>
          <p:cNvSpPr txBox="1"/>
          <p:nvPr/>
        </p:nvSpPr>
        <p:spPr>
          <a:xfrm>
            <a:off x="9859718" y="6089301"/>
            <a:ext cx="26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  <a:endParaRPr lang="en-GB" dirty="0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2D28081C-6FCD-5D05-4C1F-B3B4B395972D}"/>
              </a:ext>
            </a:extLst>
          </p:cNvPr>
          <p:cNvSpPr txBox="1"/>
          <p:nvPr/>
        </p:nvSpPr>
        <p:spPr>
          <a:xfrm>
            <a:off x="9866207" y="6290131"/>
            <a:ext cx="64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0</a:t>
            </a:r>
          </a:p>
          <a:p>
            <a:endParaRPr lang="en-GB" dirty="0"/>
          </a:p>
        </p:txBody>
      </p:sp>
      <p:sp>
        <p:nvSpPr>
          <p:cNvPr id="369" name="Nadpis 1">
            <a:extLst>
              <a:ext uri="{FF2B5EF4-FFF2-40B4-BE49-F238E27FC236}">
                <a16:creationId xmlns:a16="http://schemas.microsoft.com/office/drawing/2014/main" id="{C246ECA1-273A-568D-8259-48E83D70D973}"/>
              </a:ext>
            </a:extLst>
          </p:cNvPr>
          <p:cNvSpPr txBox="1">
            <a:spLocks noChangeArrowheads="1"/>
          </p:cNvSpPr>
          <p:nvPr/>
        </p:nvSpPr>
        <p:spPr>
          <a:xfrm>
            <a:off x="572438" y="58836"/>
            <a:ext cx="2804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en-US" sz="2500" dirty="0">
                <a:solidFill>
                  <a:schemeClr val="accent2">
                    <a:lumMod val="75000"/>
                  </a:schemeClr>
                </a:solidFill>
              </a:rPr>
              <a:t>Strom uDALOSTI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7119BDB2-4150-D83C-451C-3B8FE034A155}"/>
              </a:ext>
            </a:extLst>
          </p:cNvPr>
          <p:cNvSpPr txBox="1"/>
          <p:nvPr/>
        </p:nvSpPr>
        <p:spPr>
          <a:xfrm>
            <a:off x="9864592" y="6509708"/>
            <a:ext cx="26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1</a:t>
            </a:r>
            <a:endParaRPr lang="en-GB" dirty="0"/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BE33E633-6D15-589A-29FC-CFCECFC0325D}"/>
              </a:ext>
            </a:extLst>
          </p:cNvPr>
          <p:cNvSpPr txBox="1"/>
          <p:nvPr/>
        </p:nvSpPr>
        <p:spPr>
          <a:xfrm>
            <a:off x="856224" y="4973299"/>
            <a:ext cx="5131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Ps = SUMA všetkých vetiev, kde systém funguje</a:t>
            </a:r>
          </a:p>
          <a:p>
            <a:r>
              <a:rPr lang="sk-SK" dirty="0"/>
              <a:t>Fs = SUMA všetkých vetiev, kde systém nefunguje </a:t>
            </a:r>
            <a:endParaRPr lang="en-GB" dirty="0"/>
          </a:p>
          <a:p>
            <a:r>
              <a:rPr lang="sk-SK" dirty="0"/>
              <a:t> </a:t>
            </a:r>
            <a:endParaRPr lang="en-GB" dirty="0"/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D4E428CD-1F59-DEC7-A7B9-5B9DCF384E2F}"/>
              </a:ext>
            </a:extLst>
          </p:cNvPr>
          <p:cNvSpPr txBox="1"/>
          <p:nvPr/>
        </p:nvSpPr>
        <p:spPr>
          <a:xfrm>
            <a:off x="10404493" y="731024"/>
            <a:ext cx="19275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dirty="0"/>
              <a:t>Ps*Pv*Pk*Pp*Pg </a:t>
            </a:r>
            <a:endParaRPr lang="en-GB" sz="1600" dirty="0"/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79A59226-0BC4-037F-ACCB-45D492A79F8F}"/>
              </a:ext>
            </a:extLst>
          </p:cNvPr>
          <p:cNvSpPr txBox="1"/>
          <p:nvPr/>
        </p:nvSpPr>
        <p:spPr>
          <a:xfrm>
            <a:off x="10451711" y="1572983"/>
            <a:ext cx="19275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dirty="0"/>
              <a:t>Ps*Pv*Fk*Pp*Pg </a:t>
            </a:r>
            <a:endParaRPr lang="en-GB" sz="1600" dirty="0"/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F77C9EA2-D8CF-0F57-045D-F27E41D16CD1}"/>
              </a:ext>
            </a:extLst>
          </p:cNvPr>
          <p:cNvSpPr txBox="1"/>
          <p:nvPr/>
        </p:nvSpPr>
        <p:spPr>
          <a:xfrm>
            <a:off x="10485676" y="5986396"/>
            <a:ext cx="19275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dirty="0"/>
              <a:t>Fs*Fv*Fk*Pp*Pg </a:t>
            </a:r>
            <a:endParaRPr lang="en-GB" sz="1600" dirty="0"/>
          </a:p>
        </p:txBody>
      </p: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BA3A8BE9-5CEA-C41B-3406-E29160DBD897}"/>
              </a:ext>
            </a:extLst>
          </p:cNvPr>
          <p:cNvCxnSpPr>
            <a:cxnSpLocks/>
          </p:cNvCxnSpPr>
          <p:nvPr/>
        </p:nvCxnSpPr>
        <p:spPr>
          <a:xfrm>
            <a:off x="5764897" y="953916"/>
            <a:ext cx="0" cy="303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6" name="TextBox 395">
            <a:extLst>
              <a:ext uri="{FF2B5EF4-FFF2-40B4-BE49-F238E27FC236}">
                <a16:creationId xmlns:a16="http://schemas.microsoft.com/office/drawing/2014/main" id="{F7789C5F-6C6A-B41D-55F3-13C3EB5F13E7}"/>
              </a:ext>
            </a:extLst>
          </p:cNvPr>
          <p:cNvSpPr txBox="1"/>
          <p:nvPr/>
        </p:nvSpPr>
        <p:spPr>
          <a:xfrm>
            <a:off x="10577648" y="2996395"/>
            <a:ext cx="13649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 dirty="0"/>
              <a:t>***</a:t>
            </a:r>
          </a:p>
          <a:p>
            <a:pPr algn="ctr"/>
            <a:r>
              <a:rPr lang="sk-SK" sz="1600" dirty="0"/>
              <a:t>Príklady výpočtu vetiev</a:t>
            </a:r>
          </a:p>
          <a:p>
            <a:pPr algn="ctr"/>
            <a:r>
              <a:rPr lang="sk-SK" sz="1600" dirty="0"/>
              <a:t>***</a:t>
            </a:r>
          </a:p>
          <a:p>
            <a:endParaRPr lang="en-GB" sz="1600" dirty="0"/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263F7F70-BD30-ED14-A2B9-EE6EDE13266C}"/>
              </a:ext>
            </a:extLst>
          </p:cNvPr>
          <p:cNvSpPr txBox="1"/>
          <p:nvPr/>
        </p:nvSpPr>
        <p:spPr>
          <a:xfrm>
            <a:off x="10526091" y="925543"/>
            <a:ext cx="1415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srgbClr val="00B050"/>
                </a:solidFill>
              </a:rPr>
              <a:t>Systém pre túto vetvu funguje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5DF2442D-FBB1-2DE1-77D2-05EA6669996C}"/>
              </a:ext>
            </a:extLst>
          </p:cNvPr>
          <p:cNvSpPr txBox="1"/>
          <p:nvPr/>
        </p:nvSpPr>
        <p:spPr>
          <a:xfrm>
            <a:off x="10603086" y="1853531"/>
            <a:ext cx="1415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srgbClr val="FF0000"/>
                </a:solidFill>
              </a:rPr>
              <a:t>Systém pre túto vetvu nefunguje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80E70D96-62B9-38F3-F5BA-C4BA16DF7A93}"/>
              </a:ext>
            </a:extLst>
          </p:cNvPr>
          <p:cNvSpPr txBox="1"/>
          <p:nvPr/>
        </p:nvSpPr>
        <p:spPr>
          <a:xfrm>
            <a:off x="10563112" y="6255310"/>
            <a:ext cx="1415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srgbClr val="FF0000"/>
                </a:solidFill>
              </a:rPr>
              <a:t>Systém pre túto vetvu nefunguje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58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285D0-51D6-785F-FDDC-10AAD0735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31E6C-F61F-DD9D-78B2-86BFCB6CB378}"/>
              </a:ext>
            </a:extLst>
          </p:cNvPr>
          <p:cNvSpPr txBox="1">
            <a:spLocks noChangeArrowheads="1"/>
          </p:cNvSpPr>
          <p:nvPr/>
        </p:nvSpPr>
        <p:spPr>
          <a:xfrm>
            <a:off x="572438" y="58836"/>
            <a:ext cx="28041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en-US" sz="2500" dirty="0">
                <a:solidFill>
                  <a:schemeClr val="accent2">
                    <a:lumMod val="75000"/>
                  </a:schemeClr>
                </a:solidFill>
              </a:rPr>
              <a:t>Strom pORúCH</a:t>
            </a:r>
          </a:p>
        </p:txBody>
      </p:sp>
      <p:sp>
        <p:nvSpPr>
          <p:cNvPr id="3" name="Vývojový diagram: zdržanie 3">
            <a:extLst>
              <a:ext uri="{FF2B5EF4-FFF2-40B4-BE49-F238E27FC236}">
                <a16:creationId xmlns:a16="http://schemas.microsoft.com/office/drawing/2014/main" id="{DAFF9B5B-B275-E555-33C4-5FBB5B90BF76}"/>
              </a:ext>
            </a:extLst>
          </p:cNvPr>
          <p:cNvSpPr/>
          <p:nvPr/>
        </p:nvSpPr>
        <p:spPr>
          <a:xfrm rot="16200000" flipV="1">
            <a:off x="286108" y="1331606"/>
            <a:ext cx="646984" cy="592376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0" name="Vývojový diagram: uložené údaje 4">
            <a:extLst>
              <a:ext uri="{FF2B5EF4-FFF2-40B4-BE49-F238E27FC236}">
                <a16:creationId xmlns:a16="http://schemas.microsoft.com/office/drawing/2014/main" id="{8F86DB6C-5517-F935-40E4-14247DC96459}"/>
              </a:ext>
            </a:extLst>
          </p:cNvPr>
          <p:cNvSpPr/>
          <p:nvPr/>
        </p:nvSpPr>
        <p:spPr>
          <a:xfrm rot="5400000" flipV="1">
            <a:off x="1328547" y="1331606"/>
            <a:ext cx="637307" cy="59237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1" name="Obdĺžnik 5">
            <a:extLst>
              <a:ext uri="{FF2B5EF4-FFF2-40B4-BE49-F238E27FC236}">
                <a16:creationId xmlns:a16="http://schemas.microsoft.com/office/drawing/2014/main" id="{083252A0-CB8B-98A1-523A-6EEBE19A2E47}"/>
              </a:ext>
            </a:extLst>
          </p:cNvPr>
          <p:cNvSpPr/>
          <p:nvPr/>
        </p:nvSpPr>
        <p:spPr>
          <a:xfrm flipH="1">
            <a:off x="2339636" y="1446630"/>
            <a:ext cx="1124208" cy="430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2" name="Ovál 7">
            <a:extLst>
              <a:ext uri="{FF2B5EF4-FFF2-40B4-BE49-F238E27FC236}">
                <a16:creationId xmlns:a16="http://schemas.microsoft.com/office/drawing/2014/main" id="{BFEAAFF0-C7BA-91DE-C37F-3AC775AD63DA}"/>
              </a:ext>
            </a:extLst>
          </p:cNvPr>
          <p:cNvSpPr/>
          <p:nvPr/>
        </p:nvSpPr>
        <p:spPr>
          <a:xfrm flipH="1">
            <a:off x="4005469" y="1365905"/>
            <a:ext cx="592375" cy="592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0CF720B-5ADF-9303-5F22-8A4C55D9C245}"/>
              </a:ext>
            </a:extLst>
          </p:cNvPr>
          <p:cNvSpPr txBox="1"/>
          <p:nvPr/>
        </p:nvSpPr>
        <p:spPr>
          <a:xfrm>
            <a:off x="363291" y="20346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dirty="0"/>
              <a:t>A           Alebo      Popis poruchy      Porucha</a:t>
            </a:r>
            <a:endParaRPr lang="en-GB" dirty="0"/>
          </a:p>
        </p:txBody>
      </p:sp>
      <p:cxnSp>
        <p:nvCxnSpPr>
          <p:cNvPr id="13" name="Rovná spojnica 38">
            <a:extLst>
              <a:ext uri="{FF2B5EF4-FFF2-40B4-BE49-F238E27FC236}">
                <a16:creationId xmlns:a16="http://schemas.microsoft.com/office/drawing/2014/main" id="{886ED7C3-1452-C3C5-F80F-22AA0357422C}"/>
              </a:ext>
            </a:extLst>
          </p:cNvPr>
          <p:cNvCxnSpPr>
            <a:cxnSpLocks/>
          </p:cNvCxnSpPr>
          <p:nvPr/>
        </p:nvCxnSpPr>
        <p:spPr>
          <a:xfrm flipH="1">
            <a:off x="9763760" y="1796519"/>
            <a:ext cx="3175" cy="403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Vývojový diagram: zdržanie 3">
            <a:extLst>
              <a:ext uri="{FF2B5EF4-FFF2-40B4-BE49-F238E27FC236}">
                <a16:creationId xmlns:a16="http://schemas.microsoft.com/office/drawing/2014/main" id="{D88A06FB-CD97-CA24-DAA9-EC89F11261B5}"/>
              </a:ext>
            </a:extLst>
          </p:cNvPr>
          <p:cNvSpPr/>
          <p:nvPr/>
        </p:nvSpPr>
        <p:spPr>
          <a:xfrm rot="16200000">
            <a:off x="5749782" y="3152466"/>
            <a:ext cx="423863" cy="474663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6" name="Vývojový diagram: uložené údaje 4">
            <a:extLst>
              <a:ext uri="{FF2B5EF4-FFF2-40B4-BE49-F238E27FC236}">
                <a16:creationId xmlns:a16="http://schemas.microsoft.com/office/drawing/2014/main" id="{49CE77E9-8CFF-265C-3E70-36A3DA33605C}"/>
              </a:ext>
            </a:extLst>
          </p:cNvPr>
          <p:cNvSpPr/>
          <p:nvPr/>
        </p:nvSpPr>
        <p:spPr>
          <a:xfrm rot="5400000">
            <a:off x="8138968" y="892602"/>
            <a:ext cx="381000" cy="5461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7" name="Obdĺžnik 5">
            <a:extLst>
              <a:ext uri="{FF2B5EF4-FFF2-40B4-BE49-F238E27FC236}">
                <a16:creationId xmlns:a16="http://schemas.microsoft.com/office/drawing/2014/main" id="{7D148DA7-EC94-64A0-E078-E5FD0CECF599}"/>
              </a:ext>
            </a:extLst>
          </p:cNvPr>
          <p:cNvSpPr/>
          <p:nvPr/>
        </p:nvSpPr>
        <p:spPr>
          <a:xfrm>
            <a:off x="7664306" y="340152"/>
            <a:ext cx="1154112" cy="46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19" name="BlokTextu 8">
            <a:extLst>
              <a:ext uri="{FF2B5EF4-FFF2-40B4-BE49-F238E27FC236}">
                <a16:creationId xmlns:a16="http://schemas.microsoft.com/office/drawing/2014/main" id="{8685919E-A707-3F2C-7902-90C503C9C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397" y="5306824"/>
            <a:ext cx="4572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 dirty="0">
              <a:solidFill>
                <a:srgbClr val="000000"/>
              </a:solidFill>
            </a:endParaRPr>
          </a:p>
          <a:p>
            <a:pPr eaLnBrk="1" hangingPunct="1"/>
            <a:r>
              <a:rPr lang="sk-SK" altLang="sk-SK" sz="2500" dirty="0">
                <a:solidFill>
                  <a:schemeClr val="accent2">
                    <a:lumMod val="75000"/>
                  </a:schemeClr>
                </a:solidFill>
              </a:rPr>
              <a:t>Minimálny kritický rez</a:t>
            </a:r>
          </a:p>
          <a:p>
            <a:pPr eaLnBrk="1" hangingPunct="1"/>
            <a:r>
              <a:rPr lang="sk-SK" altLang="sk-SK" sz="2500" dirty="0">
                <a:solidFill>
                  <a:srgbClr val="000000"/>
                </a:solidFill>
              </a:rPr>
              <a:t>MKR = AB+CD+AED+BEC</a:t>
            </a:r>
            <a:endParaRPr lang="sk-SK" altLang="en-US" sz="2500" dirty="0"/>
          </a:p>
        </p:txBody>
      </p:sp>
      <p:grpSp>
        <p:nvGrpSpPr>
          <p:cNvPr id="20" name="Skupina 10">
            <a:extLst>
              <a:ext uri="{FF2B5EF4-FFF2-40B4-BE49-F238E27FC236}">
                <a16:creationId xmlns:a16="http://schemas.microsoft.com/office/drawing/2014/main" id="{734F1FB9-6DB1-39CE-8CEC-6781029FC9B1}"/>
              </a:ext>
            </a:extLst>
          </p:cNvPr>
          <p:cNvGrpSpPr>
            <a:grpSpLocks/>
          </p:cNvGrpSpPr>
          <p:nvPr/>
        </p:nvGrpSpPr>
        <p:grpSpPr bwMode="auto">
          <a:xfrm>
            <a:off x="415927" y="3923565"/>
            <a:ext cx="4181917" cy="2027378"/>
            <a:chOff x="1259632" y="3127310"/>
            <a:chExt cx="5743098" cy="2344772"/>
          </a:xfrm>
        </p:grpSpPr>
        <p:cxnSp>
          <p:nvCxnSpPr>
            <p:cNvPr id="21" name="Straight Connector 24">
              <a:extLst>
                <a:ext uri="{FF2B5EF4-FFF2-40B4-BE49-F238E27FC236}">
                  <a16:creationId xmlns:a16="http://schemas.microsoft.com/office/drawing/2014/main" id="{F1641618-3D6B-4832-72A8-733E1502C9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851085" y="3607192"/>
              <a:ext cx="0" cy="1579811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3">
              <a:extLst>
                <a:ext uri="{FF2B5EF4-FFF2-40B4-BE49-F238E27FC236}">
                  <a16:creationId xmlns:a16="http://schemas.microsoft.com/office/drawing/2014/main" id="{1B5E68F9-6347-573C-EBC5-60CAC815F3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9632" y="4343645"/>
              <a:ext cx="241383" cy="9503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Object 2">
              <a:extLst>
                <a:ext uri="{FF2B5EF4-FFF2-40B4-BE49-F238E27FC236}">
                  <a16:creationId xmlns:a16="http://schemas.microsoft.com/office/drawing/2014/main" id="{C9103CDC-B02E-4C39-E296-456864D74F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52323" y="3127310"/>
            <a:ext cx="133975" cy="25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4151" imgH="215619" progId="Equation.3">
                    <p:embed/>
                  </p:oleObj>
                </mc:Choice>
                <mc:Fallback>
                  <p:oleObj name="Equation" r:id="rId2" imgW="114151" imgH="215619" progId="Equation.3">
                    <p:embed/>
                    <p:pic>
                      <p:nvPicPr>
                        <p:cNvPr id="11326" name="Object 2">
                          <a:extLst>
                            <a:ext uri="{FF2B5EF4-FFF2-40B4-BE49-F238E27FC236}">
                              <a16:creationId xmlns:a16="http://schemas.microsoft.com/office/drawing/2014/main" id="{58017A89-5220-9DE5-349F-FC90C77399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2323" y="3127310"/>
                          <a:ext cx="133975" cy="253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2CAB1B8A-E7E8-2EE6-7D50-1F54FB819F55}"/>
                </a:ext>
              </a:extLst>
            </p:cNvPr>
            <p:cNvSpPr/>
            <p:nvPr/>
          </p:nvSpPr>
          <p:spPr bwMode="auto">
            <a:xfrm>
              <a:off x="1501015" y="3621446"/>
              <a:ext cx="5014394" cy="153942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04EDF996-8814-E439-CD52-7C18F1C30D4A}"/>
                </a:ext>
              </a:extLst>
            </p:cNvPr>
            <p:cNvSpPr/>
            <p:nvPr/>
          </p:nvSpPr>
          <p:spPr bwMode="auto">
            <a:xfrm>
              <a:off x="1992890" y="4970818"/>
              <a:ext cx="1172759" cy="501264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B1CECE5B-A9BA-980B-EE95-E9A40202C74B}"/>
                </a:ext>
              </a:extLst>
            </p:cNvPr>
            <p:cNvSpPr/>
            <p:nvPr/>
          </p:nvSpPr>
          <p:spPr bwMode="auto">
            <a:xfrm>
              <a:off x="2004277" y="3410014"/>
              <a:ext cx="1088502" cy="503639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D2C2C849-2032-0FD3-0358-C3A05DC46169}"/>
                </a:ext>
              </a:extLst>
            </p:cNvPr>
            <p:cNvSpPr/>
            <p:nvPr/>
          </p:nvSpPr>
          <p:spPr bwMode="auto">
            <a:xfrm>
              <a:off x="4440881" y="3348247"/>
              <a:ext cx="1072560" cy="48938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B1EDE8D5-EA25-EB54-B152-89A96AAD38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9970" y="3457870"/>
              <a:ext cx="586139" cy="433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1800" dirty="0"/>
                <a:t>A</a:t>
              </a:r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4F4EB216-3990-541B-30A6-E1219F5224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4242" y="4966205"/>
              <a:ext cx="837341" cy="43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1800" dirty="0"/>
                <a:t>B</a:t>
              </a: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9A1DF7E7-E9D2-5C1B-51FD-6B5E6E462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3751" y="3390895"/>
              <a:ext cx="837341" cy="43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1800" dirty="0"/>
                <a:t>C</a:t>
              </a:r>
            </a:p>
          </p:txBody>
        </p:sp>
        <p:cxnSp>
          <p:nvCxnSpPr>
            <p:cNvPr id="31" name="Straight Connector 24">
              <a:extLst>
                <a:ext uri="{FF2B5EF4-FFF2-40B4-BE49-F238E27FC236}">
                  <a16:creationId xmlns:a16="http://schemas.microsoft.com/office/drawing/2014/main" id="{D01B1757-24CF-B966-2DC8-AD4EFAE556EF}"/>
                </a:ext>
              </a:extLst>
            </p:cNvPr>
            <p:cNvCxnSpPr>
              <a:cxnSpLocks/>
              <a:endCxn id="24" idx="3"/>
            </p:cNvCxnSpPr>
            <p:nvPr/>
          </p:nvCxnSpPr>
          <p:spPr bwMode="auto">
            <a:xfrm flipH="1">
              <a:off x="6515409" y="4384032"/>
              <a:ext cx="487321" cy="7126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17">
              <a:extLst>
                <a:ext uri="{FF2B5EF4-FFF2-40B4-BE49-F238E27FC236}">
                  <a16:creationId xmlns:a16="http://schemas.microsoft.com/office/drawing/2014/main" id="{8D2B0FA8-2FA0-C0D5-8762-2E640BC5F670}"/>
                </a:ext>
              </a:extLst>
            </p:cNvPr>
            <p:cNvSpPr/>
            <p:nvPr/>
          </p:nvSpPr>
          <p:spPr bwMode="auto">
            <a:xfrm>
              <a:off x="4572958" y="4970818"/>
              <a:ext cx="1170481" cy="501264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33" name="TextBox 14">
              <a:extLst>
                <a:ext uri="{FF2B5EF4-FFF2-40B4-BE49-F238E27FC236}">
                  <a16:creationId xmlns:a16="http://schemas.microsoft.com/office/drawing/2014/main" id="{04BFFAB3-A7B2-DBE4-8396-80B6466F5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108" y="5012722"/>
              <a:ext cx="837341" cy="431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1800" dirty="0"/>
                <a:t>D</a:t>
              </a:r>
            </a:p>
          </p:txBody>
        </p:sp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C1658537-62A0-EDA9-BFCC-3EAB3654CC64}"/>
                </a:ext>
              </a:extLst>
            </p:cNvPr>
            <p:cNvSpPr/>
            <p:nvPr/>
          </p:nvSpPr>
          <p:spPr bwMode="auto">
            <a:xfrm>
              <a:off x="3352379" y="4122710"/>
              <a:ext cx="1088502" cy="503639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k-SK" dirty="0"/>
            </a:p>
          </p:txBody>
        </p:sp>
        <p:sp>
          <p:nvSpPr>
            <p:cNvPr id="35" name="TextBox 14">
              <a:extLst>
                <a:ext uri="{FF2B5EF4-FFF2-40B4-BE49-F238E27FC236}">
                  <a16:creationId xmlns:a16="http://schemas.microsoft.com/office/drawing/2014/main" id="{115A8290-B72B-042F-0C0A-00116D11B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4982" y="4194776"/>
              <a:ext cx="8373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1800" dirty="0"/>
                <a:t>E</a:t>
              </a:r>
            </a:p>
          </p:txBody>
        </p:sp>
      </p:grpSp>
      <p:sp>
        <p:nvSpPr>
          <p:cNvPr id="36" name="Vývojový diagram: uložené údaje 26">
            <a:extLst>
              <a:ext uri="{FF2B5EF4-FFF2-40B4-BE49-F238E27FC236}">
                <a16:creationId xmlns:a16="http://schemas.microsoft.com/office/drawing/2014/main" id="{33B1B538-AE6C-E7E6-58CF-6B44E11BD208}"/>
              </a:ext>
            </a:extLst>
          </p:cNvPr>
          <p:cNvSpPr/>
          <p:nvPr/>
        </p:nvSpPr>
        <p:spPr>
          <a:xfrm rot="5400000">
            <a:off x="6731651" y="2127735"/>
            <a:ext cx="423862" cy="47625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37" name="Vývojový diagram: uložené údaje 27">
            <a:extLst>
              <a:ext uri="{FF2B5EF4-FFF2-40B4-BE49-F238E27FC236}">
                <a16:creationId xmlns:a16="http://schemas.microsoft.com/office/drawing/2014/main" id="{051F2A75-179B-0190-25D3-DDFD1720FB63}"/>
              </a:ext>
            </a:extLst>
          </p:cNvPr>
          <p:cNvSpPr/>
          <p:nvPr/>
        </p:nvSpPr>
        <p:spPr>
          <a:xfrm rot="5400000">
            <a:off x="9555798" y="2055282"/>
            <a:ext cx="417512" cy="56356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38" name="Obdĺžnik 28">
            <a:extLst>
              <a:ext uri="{FF2B5EF4-FFF2-40B4-BE49-F238E27FC236}">
                <a16:creationId xmlns:a16="http://schemas.microsoft.com/office/drawing/2014/main" id="{8A467DB7-9E4A-12B4-0EF5-76CBA1A49042}"/>
              </a:ext>
            </a:extLst>
          </p:cNvPr>
          <p:cNvSpPr/>
          <p:nvPr/>
        </p:nvSpPr>
        <p:spPr>
          <a:xfrm>
            <a:off x="6505432" y="1618941"/>
            <a:ext cx="893763" cy="296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39" name="Obdĺžnik 29">
            <a:extLst>
              <a:ext uri="{FF2B5EF4-FFF2-40B4-BE49-F238E27FC236}">
                <a16:creationId xmlns:a16="http://schemas.microsoft.com/office/drawing/2014/main" id="{9CC77778-363B-935D-0ADA-DC93781721D7}"/>
              </a:ext>
            </a:extLst>
          </p:cNvPr>
          <p:cNvSpPr/>
          <p:nvPr/>
        </p:nvSpPr>
        <p:spPr>
          <a:xfrm>
            <a:off x="9249410" y="1547282"/>
            <a:ext cx="100965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40" name="Vývojový diagram: zdržanie 31">
            <a:extLst>
              <a:ext uri="{FF2B5EF4-FFF2-40B4-BE49-F238E27FC236}">
                <a16:creationId xmlns:a16="http://schemas.microsoft.com/office/drawing/2014/main" id="{57D65816-95C1-4924-EA13-96BC9A7022B8}"/>
              </a:ext>
            </a:extLst>
          </p:cNvPr>
          <p:cNvSpPr/>
          <p:nvPr/>
        </p:nvSpPr>
        <p:spPr>
          <a:xfrm rot="16200000">
            <a:off x="7301853" y="3169981"/>
            <a:ext cx="423862" cy="47625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41" name="Vývojový diagram: zdržanie 32">
            <a:extLst>
              <a:ext uri="{FF2B5EF4-FFF2-40B4-BE49-F238E27FC236}">
                <a16:creationId xmlns:a16="http://schemas.microsoft.com/office/drawing/2014/main" id="{1FAE7464-4E47-C6AC-8866-AA0278BFDE58}"/>
              </a:ext>
            </a:extLst>
          </p:cNvPr>
          <p:cNvSpPr/>
          <p:nvPr/>
        </p:nvSpPr>
        <p:spPr>
          <a:xfrm rot="16200000">
            <a:off x="8628712" y="3128595"/>
            <a:ext cx="422275" cy="474663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42" name="Vývojový diagram: zdržanie 33">
            <a:extLst>
              <a:ext uri="{FF2B5EF4-FFF2-40B4-BE49-F238E27FC236}">
                <a16:creationId xmlns:a16="http://schemas.microsoft.com/office/drawing/2014/main" id="{FC78B0FB-467B-A6BB-746E-238D1ED46797}"/>
              </a:ext>
            </a:extLst>
          </p:cNvPr>
          <p:cNvSpPr/>
          <p:nvPr/>
        </p:nvSpPr>
        <p:spPr>
          <a:xfrm rot="16200000">
            <a:off x="10831148" y="3171588"/>
            <a:ext cx="423863" cy="474663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43" name="BlokTextu 34">
            <a:extLst>
              <a:ext uri="{FF2B5EF4-FFF2-40B4-BE49-F238E27FC236}">
                <a16:creationId xmlns:a16="http://schemas.microsoft.com/office/drawing/2014/main" id="{2AFD587C-7610-5E0C-2C07-F4FE1A416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768" y="340152"/>
            <a:ext cx="917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en-US" dirty="0"/>
              <a:t>MKR</a:t>
            </a:r>
          </a:p>
        </p:txBody>
      </p:sp>
      <p:cxnSp>
        <p:nvCxnSpPr>
          <p:cNvPr id="44" name="Rovná spojnica 36">
            <a:extLst>
              <a:ext uri="{FF2B5EF4-FFF2-40B4-BE49-F238E27FC236}">
                <a16:creationId xmlns:a16="http://schemas.microsoft.com/office/drawing/2014/main" id="{300684FE-46C1-6437-BB88-AE0C6ECF4A2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8329468" y="802114"/>
            <a:ext cx="0" cy="173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Rovná spojnica 37">
            <a:extLst>
              <a:ext uri="{FF2B5EF4-FFF2-40B4-BE49-F238E27FC236}">
                <a16:creationId xmlns:a16="http://schemas.microsoft.com/office/drawing/2014/main" id="{44DC7BA7-AF70-7076-96E7-E38540A11099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6935645" y="1915804"/>
            <a:ext cx="7937" cy="238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BlokTextu 40">
            <a:extLst>
              <a:ext uri="{FF2B5EF4-FFF2-40B4-BE49-F238E27FC236}">
                <a16:creationId xmlns:a16="http://schemas.microsoft.com/office/drawing/2014/main" id="{DC3E989A-8E5C-8890-321E-8D9521BF1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832" y="1618941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en-US" dirty="0"/>
              <a:t>2 prvky</a:t>
            </a:r>
          </a:p>
        </p:txBody>
      </p:sp>
      <p:sp>
        <p:nvSpPr>
          <p:cNvPr id="47" name="BlokTextu 41">
            <a:extLst>
              <a:ext uri="{FF2B5EF4-FFF2-40B4-BE49-F238E27FC236}">
                <a16:creationId xmlns:a16="http://schemas.microsoft.com/office/drawing/2014/main" id="{84EB207C-3C41-0F81-BE03-D204C0744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748" y="1574044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en-US" dirty="0"/>
              <a:t>3 prvky</a:t>
            </a:r>
          </a:p>
        </p:txBody>
      </p:sp>
      <p:sp>
        <p:nvSpPr>
          <p:cNvPr id="50" name="BlokTextu 53">
            <a:extLst>
              <a:ext uri="{FF2B5EF4-FFF2-40B4-BE49-F238E27FC236}">
                <a16:creationId xmlns:a16="http://schemas.microsoft.com/office/drawing/2014/main" id="{8D556AB9-6008-6807-6288-3B02CB61F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481" y="959277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en-US" dirty="0"/>
              <a:t>OR</a:t>
            </a:r>
          </a:p>
        </p:txBody>
      </p:sp>
      <p:sp>
        <p:nvSpPr>
          <p:cNvPr id="51" name="BlokTextu 54">
            <a:extLst>
              <a:ext uri="{FF2B5EF4-FFF2-40B4-BE49-F238E27FC236}">
                <a16:creationId xmlns:a16="http://schemas.microsoft.com/office/drawing/2014/main" id="{8E9CEA7F-70E8-DA9D-9A6A-6073C9C79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245" y="2147579"/>
            <a:ext cx="10493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en-US" dirty="0"/>
              <a:t>OR</a:t>
            </a:r>
          </a:p>
        </p:txBody>
      </p:sp>
      <p:sp>
        <p:nvSpPr>
          <p:cNvPr id="52" name="BlokTextu 55">
            <a:extLst>
              <a:ext uri="{FF2B5EF4-FFF2-40B4-BE49-F238E27FC236}">
                <a16:creationId xmlns:a16="http://schemas.microsoft.com/office/drawing/2014/main" id="{5E06B0A4-366A-59C3-C623-86CCC8CE5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3410" y="2090207"/>
            <a:ext cx="1008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en-US" dirty="0"/>
              <a:t>OR</a:t>
            </a:r>
          </a:p>
        </p:txBody>
      </p:sp>
      <p:sp>
        <p:nvSpPr>
          <p:cNvPr id="56" name="BlokTextu 64">
            <a:extLst>
              <a:ext uri="{FF2B5EF4-FFF2-40B4-BE49-F238E27FC236}">
                <a16:creationId xmlns:a16="http://schemas.microsoft.com/office/drawing/2014/main" id="{AB0FEB41-425C-58C5-AD51-800D87447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220" y="3242954"/>
            <a:ext cx="104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&amp;</a:t>
            </a:r>
            <a:endParaRPr lang="sk-SK" altLang="en-US" dirty="0"/>
          </a:p>
        </p:txBody>
      </p:sp>
      <p:sp>
        <p:nvSpPr>
          <p:cNvPr id="57" name="BlokTextu 65">
            <a:extLst>
              <a:ext uri="{FF2B5EF4-FFF2-40B4-BE49-F238E27FC236}">
                <a16:creationId xmlns:a16="http://schemas.microsoft.com/office/drawing/2014/main" id="{C8EE58D9-0CB1-9BC8-F9F8-F79B3EAEC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231" y="3242954"/>
            <a:ext cx="104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&amp;</a:t>
            </a:r>
            <a:endParaRPr lang="sk-SK" altLang="en-US" dirty="0"/>
          </a:p>
        </p:txBody>
      </p:sp>
      <p:sp>
        <p:nvSpPr>
          <p:cNvPr id="58" name="BlokTextu 66">
            <a:extLst>
              <a:ext uri="{FF2B5EF4-FFF2-40B4-BE49-F238E27FC236}">
                <a16:creationId xmlns:a16="http://schemas.microsoft.com/office/drawing/2014/main" id="{EAC20F74-66C9-05F3-B6AC-1213D2020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018" y="3213527"/>
            <a:ext cx="1049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&amp;</a:t>
            </a:r>
            <a:endParaRPr lang="sk-SK" altLang="en-US" dirty="0"/>
          </a:p>
        </p:txBody>
      </p:sp>
      <p:sp>
        <p:nvSpPr>
          <p:cNvPr id="59" name="BlokTextu 67">
            <a:extLst>
              <a:ext uri="{FF2B5EF4-FFF2-40B4-BE49-F238E27FC236}">
                <a16:creationId xmlns:a16="http://schemas.microsoft.com/office/drawing/2014/main" id="{1B1F69E7-D02F-8CB9-AF88-AAFD19AA7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5748" y="3266529"/>
            <a:ext cx="1049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&amp;</a:t>
            </a:r>
            <a:endParaRPr lang="sk-SK" altLang="en-US" dirty="0"/>
          </a:p>
        </p:txBody>
      </p:sp>
      <p:sp>
        <p:nvSpPr>
          <p:cNvPr id="70" name="Ovál 82">
            <a:extLst>
              <a:ext uri="{FF2B5EF4-FFF2-40B4-BE49-F238E27FC236}">
                <a16:creationId xmlns:a16="http://schemas.microsoft.com/office/drawing/2014/main" id="{26444913-E6A1-4AB4-7964-6B501BC38791}"/>
              </a:ext>
            </a:extLst>
          </p:cNvPr>
          <p:cNvSpPr/>
          <p:nvPr/>
        </p:nvSpPr>
        <p:spPr>
          <a:xfrm>
            <a:off x="5292131" y="4298215"/>
            <a:ext cx="474662" cy="422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71" name="Ovál 83">
            <a:extLst>
              <a:ext uri="{FF2B5EF4-FFF2-40B4-BE49-F238E27FC236}">
                <a16:creationId xmlns:a16="http://schemas.microsoft.com/office/drawing/2014/main" id="{BECAEF7B-9ECD-6F16-B8B9-1E18881F4D02}"/>
              </a:ext>
            </a:extLst>
          </p:cNvPr>
          <p:cNvSpPr/>
          <p:nvPr/>
        </p:nvSpPr>
        <p:spPr>
          <a:xfrm>
            <a:off x="10098260" y="4331188"/>
            <a:ext cx="474662" cy="422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72" name="Ovál 84">
            <a:extLst>
              <a:ext uri="{FF2B5EF4-FFF2-40B4-BE49-F238E27FC236}">
                <a16:creationId xmlns:a16="http://schemas.microsoft.com/office/drawing/2014/main" id="{CADC99DD-35B3-0909-97F5-164B2FA69FE6}"/>
              </a:ext>
            </a:extLst>
          </p:cNvPr>
          <p:cNvSpPr/>
          <p:nvPr/>
        </p:nvSpPr>
        <p:spPr>
          <a:xfrm>
            <a:off x="11471016" y="4348671"/>
            <a:ext cx="474663" cy="423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73" name="Ovál 85">
            <a:extLst>
              <a:ext uri="{FF2B5EF4-FFF2-40B4-BE49-F238E27FC236}">
                <a16:creationId xmlns:a16="http://schemas.microsoft.com/office/drawing/2014/main" id="{BC72973B-AFBE-6111-2F51-A4092A2B6941}"/>
              </a:ext>
            </a:extLst>
          </p:cNvPr>
          <p:cNvSpPr/>
          <p:nvPr/>
        </p:nvSpPr>
        <p:spPr>
          <a:xfrm>
            <a:off x="8659654" y="4331188"/>
            <a:ext cx="474663" cy="423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74" name="Ovál 86">
            <a:extLst>
              <a:ext uri="{FF2B5EF4-FFF2-40B4-BE49-F238E27FC236}">
                <a16:creationId xmlns:a16="http://schemas.microsoft.com/office/drawing/2014/main" id="{B91A48CD-128E-E8D1-6ABB-F5F8E502C625}"/>
              </a:ext>
            </a:extLst>
          </p:cNvPr>
          <p:cNvSpPr/>
          <p:nvPr/>
        </p:nvSpPr>
        <p:spPr>
          <a:xfrm>
            <a:off x="8148397" y="4300784"/>
            <a:ext cx="474663" cy="422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75" name="Ovál 88">
            <a:extLst>
              <a:ext uri="{FF2B5EF4-FFF2-40B4-BE49-F238E27FC236}">
                <a16:creationId xmlns:a16="http://schemas.microsoft.com/office/drawing/2014/main" id="{C1BF0F3B-14E1-A366-1954-A638D874737A}"/>
              </a:ext>
            </a:extLst>
          </p:cNvPr>
          <p:cNvSpPr/>
          <p:nvPr/>
        </p:nvSpPr>
        <p:spPr>
          <a:xfrm>
            <a:off x="9190664" y="4331188"/>
            <a:ext cx="474663" cy="423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76" name="Ovál 89">
            <a:extLst>
              <a:ext uri="{FF2B5EF4-FFF2-40B4-BE49-F238E27FC236}">
                <a16:creationId xmlns:a16="http://schemas.microsoft.com/office/drawing/2014/main" id="{9048D962-1882-C612-B2BD-7305D373CEE2}"/>
              </a:ext>
            </a:extLst>
          </p:cNvPr>
          <p:cNvSpPr/>
          <p:nvPr/>
        </p:nvSpPr>
        <p:spPr>
          <a:xfrm>
            <a:off x="7606444" y="4312389"/>
            <a:ext cx="476250" cy="422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77" name="Ovál 91">
            <a:extLst>
              <a:ext uri="{FF2B5EF4-FFF2-40B4-BE49-F238E27FC236}">
                <a16:creationId xmlns:a16="http://schemas.microsoft.com/office/drawing/2014/main" id="{DD1407B6-B970-EA9F-8C4F-B2BFF02DC9C1}"/>
              </a:ext>
            </a:extLst>
          </p:cNvPr>
          <p:cNvSpPr/>
          <p:nvPr/>
        </p:nvSpPr>
        <p:spPr>
          <a:xfrm>
            <a:off x="6154594" y="4313593"/>
            <a:ext cx="474663" cy="422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79" name="Ovál 109">
            <a:extLst>
              <a:ext uri="{FF2B5EF4-FFF2-40B4-BE49-F238E27FC236}">
                <a16:creationId xmlns:a16="http://schemas.microsoft.com/office/drawing/2014/main" id="{1F8F22FC-E9F6-72CD-F9A4-0C095A9C0141}"/>
              </a:ext>
            </a:extLst>
          </p:cNvPr>
          <p:cNvSpPr/>
          <p:nvPr/>
        </p:nvSpPr>
        <p:spPr>
          <a:xfrm>
            <a:off x="6906361" y="4298215"/>
            <a:ext cx="474663" cy="422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sp>
        <p:nvSpPr>
          <p:cNvPr id="80" name="BlokTextu 110">
            <a:extLst>
              <a:ext uri="{FF2B5EF4-FFF2-40B4-BE49-F238E27FC236}">
                <a16:creationId xmlns:a16="http://schemas.microsoft.com/office/drawing/2014/main" id="{BB20B764-466B-F19A-9E4C-3CE3F33B0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850" y="4355674"/>
            <a:ext cx="1357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A            B</a:t>
            </a:r>
            <a:endParaRPr lang="sk-SK" altLang="en-US" dirty="0"/>
          </a:p>
        </p:txBody>
      </p:sp>
      <p:sp>
        <p:nvSpPr>
          <p:cNvPr id="81" name="BlokTextu 111">
            <a:extLst>
              <a:ext uri="{FF2B5EF4-FFF2-40B4-BE49-F238E27FC236}">
                <a16:creationId xmlns:a16="http://schemas.microsoft.com/office/drawing/2014/main" id="{DCCF7230-56A7-5C03-D07B-A2D4FAC6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2313" y="4350943"/>
            <a:ext cx="135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C      </a:t>
            </a:r>
            <a:r>
              <a:rPr lang="sk-SK" altLang="en-US" dirty="0"/>
              <a:t>  </a:t>
            </a:r>
            <a:r>
              <a:rPr lang="en-GB" altLang="en-US" dirty="0"/>
              <a:t>D</a:t>
            </a:r>
            <a:endParaRPr lang="sk-SK" altLang="en-US" dirty="0"/>
          </a:p>
        </p:txBody>
      </p:sp>
      <p:sp>
        <p:nvSpPr>
          <p:cNvPr id="82" name="BlokTextu 112">
            <a:extLst>
              <a:ext uri="{FF2B5EF4-FFF2-40B4-BE49-F238E27FC236}">
                <a16:creationId xmlns:a16="http://schemas.microsoft.com/office/drawing/2014/main" id="{3698C8D4-1D04-BFB1-D613-E785AF01E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1862" y="4358175"/>
            <a:ext cx="1358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A</a:t>
            </a:r>
            <a:r>
              <a:rPr lang="sk-SK" altLang="en-US" dirty="0"/>
              <a:t> </a:t>
            </a:r>
            <a:r>
              <a:rPr lang="en-GB" altLang="en-US" dirty="0"/>
              <a:t>            D</a:t>
            </a:r>
            <a:endParaRPr lang="sk-SK" altLang="en-US" dirty="0"/>
          </a:p>
        </p:txBody>
      </p:sp>
      <p:sp>
        <p:nvSpPr>
          <p:cNvPr id="83" name="BlokTextu 113">
            <a:extLst>
              <a:ext uri="{FF2B5EF4-FFF2-40B4-BE49-F238E27FC236}">
                <a16:creationId xmlns:a16="http://schemas.microsoft.com/office/drawing/2014/main" id="{F06C875B-C6C9-52BB-EDEB-C689998D0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836" y="4400065"/>
            <a:ext cx="167465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B   </a:t>
            </a:r>
            <a:r>
              <a:rPr lang="sk-SK" altLang="en-US" dirty="0"/>
              <a:t>   </a:t>
            </a:r>
            <a:r>
              <a:rPr lang="en-GB" altLang="en-US" dirty="0"/>
              <a:t>            C</a:t>
            </a:r>
            <a:endParaRPr lang="sk-SK" altLang="en-US" dirty="0"/>
          </a:p>
        </p:txBody>
      </p:sp>
      <p:sp>
        <p:nvSpPr>
          <p:cNvPr id="85" name="BlokTextu 115">
            <a:extLst>
              <a:ext uri="{FF2B5EF4-FFF2-40B4-BE49-F238E27FC236}">
                <a16:creationId xmlns:a16="http://schemas.microsoft.com/office/drawing/2014/main" id="{33DC4DCF-AF15-35B8-E405-BACBA5B7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15" y="4364776"/>
            <a:ext cx="150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E</a:t>
            </a:r>
            <a:endParaRPr lang="sk-SK" altLang="en-US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7AD1928-F1C3-EE74-9E07-A4C1E022F279}"/>
              </a:ext>
            </a:extLst>
          </p:cNvPr>
          <p:cNvGrpSpPr/>
          <p:nvPr/>
        </p:nvGrpSpPr>
        <p:grpSpPr>
          <a:xfrm>
            <a:off x="5939942" y="2519116"/>
            <a:ext cx="879214" cy="663401"/>
            <a:chOff x="6511926" y="2547719"/>
            <a:chExt cx="747911" cy="600133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D327E88-4F8D-6CE8-0A34-5DCA79AD1C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1926" y="2848978"/>
              <a:ext cx="6077" cy="2988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76AABA2-0583-B8E9-57A8-12BF6D91FE09}"/>
                </a:ext>
              </a:extLst>
            </p:cNvPr>
            <p:cNvCxnSpPr/>
            <p:nvPr/>
          </p:nvCxnSpPr>
          <p:spPr>
            <a:xfrm>
              <a:off x="6516093" y="2849342"/>
              <a:ext cx="7437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3849849-29FC-0F54-C897-B788ABB5D93D}"/>
                </a:ext>
              </a:extLst>
            </p:cNvPr>
            <p:cNvCxnSpPr/>
            <p:nvPr/>
          </p:nvCxnSpPr>
          <p:spPr>
            <a:xfrm flipV="1">
              <a:off x="7259837" y="2547719"/>
              <a:ext cx="0" cy="295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FF33439-846B-6CD5-52ED-8FE9FD0AED9D}"/>
              </a:ext>
            </a:extLst>
          </p:cNvPr>
          <p:cNvGrpSpPr/>
          <p:nvPr/>
        </p:nvGrpSpPr>
        <p:grpSpPr>
          <a:xfrm flipH="1">
            <a:off x="7007286" y="2508184"/>
            <a:ext cx="541132" cy="712545"/>
            <a:chOff x="6922568" y="2561064"/>
            <a:chExt cx="749820" cy="594546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43F3BD1-1EC6-7DBE-DED7-CEF8AC31D4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2568" y="2856736"/>
              <a:ext cx="6077" cy="2988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58EC65-AE9E-F7C3-BF6A-C9B88497489E}"/>
                </a:ext>
              </a:extLst>
            </p:cNvPr>
            <p:cNvCxnSpPr/>
            <p:nvPr/>
          </p:nvCxnSpPr>
          <p:spPr>
            <a:xfrm>
              <a:off x="6928644" y="2857926"/>
              <a:ext cx="7437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054284D-B618-0967-3244-766D33D8AA48}"/>
                </a:ext>
              </a:extLst>
            </p:cNvPr>
            <p:cNvCxnSpPr/>
            <p:nvPr/>
          </p:nvCxnSpPr>
          <p:spPr>
            <a:xfrm flipV="1">
              <a:off x="7672388" y="2561064"/>
              <a:ext cx="0" cy="295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9544CD9-EBC0-494C-A4A2-EC2885E70839}"/>
              </a:ext>
            </a:extLst>
          </p:cNvPr>
          <p:cNvGrpSpPr/>
          <p:nvPr/>
        </p:nvGrpSpPr>
        <p:grpSpPr>
          <a:xfrm>
            <a:off x="8789844" y="2486902"/>
            <a:ext cx="874316" cy="663304"/>
            <a:chOff x="6516093" y="2547719"/>
            <a:chExt cx="743744" cy="600045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28654BB-AC7C-D18C-D656-CB39E46691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6093" y="2848890"/>
              <a:ext cx="6077" cy="2988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2C15940-B615-11E6-7055-8AD9337E542E}"/>
                </a:ext>
              </a:extLst>
            </p:cNvPr>
            <p:cNvCxnSpPr/>
            <p:nvPr/>
          </p:nvCxnSpPr>
          <p:spPr>
            <a:xfrm>
              <a:off x="6516093" y="2849342"/>
              <a:ext cx="7437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77BF832A-139F-19F2-0C65-5C27593EFA65}"/>
                </a:ext>
              </a:extLst>
            </p:cNvPr>
            <p:cNvCxnSpPr/>
            <p:nvPr/>
          </p:nvCxnSpPr>
          <p:spPr>
            <a:xfrm flipV="1">
              <a:off x="7259837" y="2547719"/>
              <a:ext cx="0" cy="295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A64A361-2D9D-B541-A582-30811C34B800}"/>
              </a:ext>
            </a:extLst>
          </p:cNvPr>
          <p:cNvGrpSpPr/>
          <p:nvPr/>
        </p:nvGrpSpPr>
        <p:grpSpPr>
          <a:xfrm flipH="1">
            <a:off x="9852284" y="2475969"/>
            <a:ext cx="1158468" cy="712545"/>
            <a:chOff x="6922568" y="2561064"/>
            <a:chExt cx="749820" cy="594546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DEB9E4D6-D501-CE8D-0A8E-912C5C3235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2568" y="2856736"/>
              <a:ext cx="6077" cy="2988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E9AECE4-10E3-5420-9953-7F0434BD76EA}"/>
                </a:ext>
              </a:extLst>
            </p:cNvPr>
            <p:cNvCxnSpPr/>
            <p:nvPr/>
          </p:nvCxnSpPr>
          <p:spPr>
            <a:xfrm>
              <a:off x="6928644" y="2857926"/>
              <a:ext cx="7437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FE5BCEC-23AD-DD15-F0A2-EEA71E28DE6A}"/>
                </a:ext>
              </a:extLst>
            </p:cNvPr>
            <p:cNvCxnSpPr/>
            <p:nvPr/>
          </p:nvCxnSpPr>
          <p:spPr>
            <a:xfrm flipV="1">
              <a:off x="7672388" y="2561064"/>
              <a:ext cx="0" cy="295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16EE3BB-CF7D-7B14-ACFB-4D3AE9ACCD6E}"/>
              </a:ext>
            </a:extLst>
          </p:cNvPr>
          <p:cNvGrpSpPr/>
          <p:nvPr/>
        </p:nvGrpSpPr>
        <p:grpSpPr>
          <a:xfrm flipH="1">
            <a:off x="6085694" y="3593725"/>
            <a:ext cx="326173" cy="712545"/>
            <a:chOff x="6922568" y="2561064"/>
            <a:chExt cx="749820" cy="594546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32383AD-BAEB-E8EC-8174-86982B6BC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2568" y="2856736"/>
              <a:ext cx="6077" cy="2988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5F26396-95B5-E67F-CACA-57B720128241}"/>
                </a:ext>
              </a:extLst>
            </p:cNvPr>
            <p:cNvCxnSpPr/>
            <p:nvPr/>
          </p:nvCxnSpPr>
          <p:spPr>
            <a:xfrm>
              <a:off x="6928644" y="2857926"/>
              <a:ext cx="7437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1232DC8-DCFF-CF1C-FC3B-C480DD62D091}"/>
                </a:ext>
              </a:extLst>
            </p:cNvPr>
            <p:cNvCxnSpPr/>
            <p:nvPr/>
          </p:nvCxnSpPr>
          <p:spPr>
            <a:xfrm flipV="1">
              <a:off x="7672388" y="2561064"/>
              <a:ext cx="0" cy="295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CAAEBB8-F49D-525E-3FD7-2467215604C8}"/>
              </a:ext>
            </a:extLst>
          </p:cNvPr>
          <p:cNvGrpSpPr/>
          <p:nvPr/>
        </p:nvGrpSpPr>
        <p:grpSpPr>
          <a:xfrm>
            <a:off x="7118204" y="3650595"/>
            <a:ext cx="305849" cy="663304"/>
            <a:chOff x="6516093" y="2547719"/>
            <a:chExt cx="743744" cy="600045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B00CABE-23FC-6B6C-96D2-F95EBA5D8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6093" y="2848890"/>
              <a:ext cx="6077" cy="2988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EE17233-A827-D4DC-8723-1608B1C98D63}"/>
                </a:ext>
              </a:extLst>
            </p:cNvPr>
            <p:cNvCxnSpPr/>
            <p:nvPr/>
          </p:nvCxnSpPr>
          <p:spPr>
            <a:xfrm>
              <a:off x="6516093" y="2849342"/>
              <a:ext cx="7437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9F46D14-E79B-F4D8-9EAD-C06EEB46A8D7}"/>
                </a:ext>
              </a:extLst>
            </p:cNvPr>
            <p:cNvCxnSpPr/>
            <p:nvPr/>
          </p:nvCxnSpPr>
          <p:spPr>
            <a:xfrm flipV="1">
              <a:off x="7259837" y="2547719"/>
              <a:ext cx="0" cy="295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124FDEB-D619-3A7A-21C7-0082C3A19AE7}"/>
              </a:ext>
            </a:extLst>
          </p:cNvPr>
          <p:cNvGrpSpPr/>
          <p:nvPr/>
        </p:nvGrpSpPr>
        <p:grpSpPr>
          <a:xfrm flipH="1">
            <a:off x="7568771" y="3650142"/>
            <a:ext cx="279683" cy="663452"/>
            <a:chOff x="6922568" y="2561064"/>
            <a:chExt cx="749820" cy="594546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C6CD2EC-BE4B-1F91-DC38-3C3B841A8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2568" y="2856736"/>
              <a:ext cx="6077" cy="2988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FF3D443D-ECAF-C4A1-8562-E806C41EC5C7}"/>
                </a:ext>
              </a:extLst>
            </p:cNvPr>
            <p:cNvCxnSpPr/>
            <p:nvPr/>
          </p:nvCxnSpPr>
          <p:spPr>
            <a:xfrm>
              <a:off x="6928644" y="2857926"/>
              <a:ext cx="7437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8A34694-35E3-BFC6-72AA-B82AECD15F33}"/>
                </a:ext>
              </a:extLst>
            </p:cNvPr>
            <p:cNvCxnSpPr/>
            <p:nvPr/>
          </p:nvCxnSpPr>
          <p:spPr>
            <a:xfrm flipV="1">
              <a:off x="7672388" y="2561064"/>
              <a:ext cx="0" cy="295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5FC38C1-B8DF-C07A-AB30-E4B4BE8571D1}"/>
              </a:ext>
            </a:extLst>
          </p:cNvPr>
          <p:cNvGrpSpPr/>
          <p:nvPr/>
        </p:nvGrpSpPr>
        <p:grpSpPr>
          <a:xfrm>
            <a:off x="5541859" y="3597451"/>
            <a:ext cx="309830" cy="663304"/>
            <a:chOff x="6516093" y="2547719"/>
            <a:chExt cx="743744" cy="600045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33984108-2657-A504-E6AD-8B93F2F2F2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6093" y="2848890"/>
              <a:ext cx="6077" cy="2988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7A7410C6-3B72-66FA-E9A8-15FE6E0FD415}"/>
                </a:ext>
              </a:extLst>
            </p:cNvPr>
            <p:cNvCxnSpPr/>
            <p:nvPr/>
          </p:nvCxnSpPr>
          <p:spPr>
            <a:xfrm>
              <a:off x="6516093" y="2849342"/>
              <a:ext cx="7437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0E9ED922-423D-FDF6-7FBE-9DDD2A099A35}"/>
                </a:ext>
              </a:extLst>
            </p:cNvPr>
            <p:cNvCxnSpPr/>
            <p:nvPr/>
          </p:nvCxnSpPr>
          <p:spPr>
            <a:xfrm flipV="1">
              <a:off x="7259837" y="2547719"/>
              <a:ext cx="0" cy="295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1817045-A155-0CC0-D8A0-16D9B9ABBACD}"/>
              </a:ext>
            </a:extLst>
          </p:cNvPr>
          <p:cNvGrpSpPr/>
          <p:nvPr/>
        </p:nvGrpSpPr>
        <p:grpSpPr>
          <a:xfrm>
            <a:off x="8365981" y="3573610"/>
            <a:ext cx="320579" cy="721986"/>
            <a:chOff x="6516093" y="2547719"/>
            <a:chExt cx="743744" cy="600045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B4FB3F4-389B-E986-3962-2000BB306C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6093" y="2848890"/>
              <a:ext cx="6077" cy="2988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45230BB-6BE2-3055-23F3-46925407AAF8}"/>
                </a:ext>
              </a:extLst>
            </p:cNvPr>
            <p:cNvCxnSpPr/>
            <p:nvPr/>
          </p:nvCxnSpPr>
          <p:spPr>
            <a:xfrm>
              <a:off x="6516093" y="2849342"/>
              <a:ext cx="7437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351EC020-C01A-A569-C843-6BA9FFE69607}"/>
                </a:ext>
              </a:extLst>
            </p:cNvPr>
            <p:cNvCxnSpPr/>
            <p:nvPr/>
          </p:nvCxnSpPr>
          <p:spPr>
            <a:xfrm flipV="1">
              <a:off x="7259837" y="2547719"/>
              <a:ext cx="0" cy="295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D5446EF-D01E-BCC2-FDBF-28E5E0CA4EC1}"/>
              </a:ext>
            </a:extLst>
          </p:cNvPr>
          <p:cNvGrpSpPr/>
          <p:nvPr/>
        </p:nvGrpSpPr>
        <p:grpSpPr>
          <a:xfrm flipH="1">
            <a:off x="9020911" y="3589105"/>
            <a:ext cx="407085" cy="729382"/>
            <a:chOff x="6840658" y="2561064"/>
            <a:chExt cx="831730" cy="636025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6156219A-4D55-52BA-EB70-1F655A97AF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0658" y="2863139"/>
              <a:ext cx="2" cy="333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9B04F444-A892-65BC-6292-8BE58FF518B7}"/>
                </a:ext>
              </a:extLst>
            </p:cNvPr>
            <p:cNvCxnSpPr>
              <a:cxnSpLocks/>
            </p:cNvCxnSpPr>
            <p:nvPr/>
          </p:nvCxnSpPr>
          <p:spPr>
            <a:xfrm>
              <a:off x="6840660" y="2857926"/>
              <a:ext cx="83172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71FADAE-95DF-6D9D-204F-AC22BA2B1974}"/>
                </a:ext>
              </a:extLst>
            </p:cNvPr>
            <p:cNvCxnSpPr/>
            <p:nvPr/>
          </p:nvCxnSpPr>
          <p:spPr>
            <a:xfrm flipV="1">
              <a:off x="7672388" y="2561064"/>
              <a:ext cx="0" cy="295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637E2E39-915E-E2D3-76CC-A0F3C90FE2E6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8896985" y="3573889"/>
            <a:ext cx="1" cy="7572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C9EA97BA-A71E-5E3E-3780-DF9988569D2E}"/>
              </a:ext>
            </a:extLst>
          </p:cNvPr>
          <p:cNvCxnSpPr>
            <a:cxnSpLocks/>
          </p:cNvCxnSpPr>
          <p:nvPr/>
        </p:nvCxnSpPr>
        <p:spPr>
          <a:xfrm>
            <a:off x="11045768" y="3620037"/>
            <a:ext cx="1" cy="7572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4BA0D8D-B654-99DA-A983-55C25706FCCE}"/>
              </a:ext>
            </a:extLst>
          </p:cNvPr>
          <p:cNvGrpSpPr/>
          <p:nvPr/>
        </p:nvGrpSpPr>
        <p:grpSpPr>
          <a:xfrm>
            <a:off x="10335595" y="3616728"/>
            <a:ext cx="551918" cy="702988"/>
            <a:chOff x="6516093" y="2547719"/>
            <a:chExt cx="743744" cy="600045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F99279A1-6E0C-79D5-4554-C15200695E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6093" y="2848890"/>
              <a:ext cx="6077" cy="2988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443547D-5988-D22F-F423-B1A61F917423}"/>
                </a:ext>
              </a:extLst>
            </p:cNvPr>
            <p:cNvCxnSpPr/>
            <p:nvPr/>
          </p:nvCxnSpPr>
          <p:spPr>
            <a:xfrm>
              <a:off x="6516093" y="2849342"/>
              <a:ext cx="7437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1C86EFD4-0A48-94BF-D2C6-A10744881BE7}"/>
                </a:ext>
              </a:extLst>
            </p:cNvPr>
            <p:cNvCxnSpPr/>
            <p:nvPr/>
          </p:nvCxnSpPr>
          <p:spPr>
            <a:xfrm flipV="1">
              <a:off x="7259837" y="2547719"/>
              <a:ext cx="0" cy="295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BA4F1A5-55CF-6E06-D985-E8DD2D72120D}"/>
              </a:ext>
            </a:extLst>
          </p:cNvPr>
          <p:cNvGrpSpPr/>
          <p:nvPr/>
        </p:nvGrpSpPr>
        <p:grpSpPr>
          <a:xfrm flipH="1">
            <a:off x="11221862" y="3632223"/>
            <a:ext cx="557229" cy="729382"/>
            <a:chOff x="6840658" y="2561064"/>
            <a:chExt cx="831730" cy="636025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6B61114-B133-A756-7488-F7783C4934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40658" y="2863139"/>
              <a:ext cx="2" cy="333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6EC1238-A338-802E-073A-1F8EBB54E2A6}"/>
                </a:ext>
              </a:extLst>
            </p:cNvPr>
            <p:cNvCxnSpPr>
              <a:cxnSpLocks/>
            </p:cNvCxnSpPr>
            <p:nvPr/>
          </p:nvCxnSpPr>
          <p:spPr>
            <a:xfrm>
              <a:off x="6840660" y="2857926"/>
              <a:ext cx="83172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F8B0939D-8315-3D02-C5D4-B08574E7A4CB}"/>
                </a:ext>
              </a:extLst>
            </p:cNvPr>
            <p:cNvCxnSpPr/>
            <p:nvPr/>
          </p:nvCxnSpPr>
          <p:spPr>
            <a:xfrm flipV="1">
              <a:off x="7672388" y="2561064"/>
              <a:ext cx="0" cy="295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1" name="Ovál 83">
            <a:extLst>
              <a:ext uri="{FF2B5EF4-FFF2-40B4-BE49-F238E27FC236}">
                <a16:creationId xmlns:a16="http://schemas.microsoft.com/office/drawing/2014/main" id="{C1EE4507-59DC-A4E3-2389-37CC28DD613F}"/>
              </a:ext>
            </a:extLst>
          </p:cNvPr>
          <p:cNvSpPr/>
          <p:nvPr/>
        </p:nvSpPr>
        <p:spPr>
          <a:xfrm>
            <a:off x="10800753" y="4366805"/>
            <a:ext cx="474662" cy="422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dirty="0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416633B-E109-BE6A-76CB-507BA5AC1CA9}"/>
              </a:ext>
            </a:extLst>
          </p:cNvPr>
          <p:cNvGrpSpPr/>
          <p:nvPr/>
        </p:nvGrpSpPr>
        <p:grpSpPr>
          <a:xfrm>
            <a:off x="6906361" y="1334552"/>
            <a:ext cx="1348091" cy="299660"/>
            <a:chOff x="6516093" y="2547719"/>
            <a:chExt cx="743744" cy="600045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BAEF6960-8A66-5557-F4E4-0AB14A9F74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6093" y="2848890"/>
              <a:ext cx="6077" cy="2988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245E273-5118-E4C2-48C3-58F945FF8EF5}"/>
                </a:ext>
              </a:extLst>
            </p:cNvPr>
            <p:cNvCxnSpPr/>
            <p:nvPr/>
          </p:nvCxnSpPr>
          <p:spPr>
            <a:xfrm>
              <a:off x="6516093" y="2849342"/>
              <a:ext cx="7437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8777AB9E-FE61-620F-FAED-30099CA4137C}"/>
                </a:ext>
              </a:extLst>
            </p:cNvPr>
            <p:cNvCxnSpPr/>
            <p:nvPr/>
          </p:nvCxnSpPr>
          <p:spPr>
            <a:xfrm flipV="1">
              <a:off x="7259837" y="2547719"/>
              <a:ext cx="0" cy="295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83C1CFF-7E9A-4EDC-565F-4402362A3B6E}"/>
              </a:ext>
            </a:extLst>
          </p:cNvPr>
          <p:cNvGrpSpPr/>
          <p:nvPr/>
        </p:nvGrpSpPr>
        <p:grpSpPr>
          <a:xfrm flipH="1">
            <a:off x="8374152" y="1311300"/>
            <a:ext cx="1471862" cy="376640"/>
            <a:chOff x="6922568" y="2561064"/>
            <a:chExt cx="749820" cy="594546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FCE1A1A-5ED2-21E1-6CC6-97078B91B4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2568" y="2856736"/>
              <a:ext cx="6077" cy="2988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5B11C5A9-A29C-E108-D7F2-309A6B262083}"/>
                </a:ext>
              </a:extLst>
            </p:cNvPr>
            <p:cNvCxnSpPr/>
            <p:nvPr/>
          </p:nvCxnSpPr>
          <p:spPr>
            <a:xfrm>
              <a:off x="6928644" y="2857926"/>
              <a:ext cx="7437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400AC295-AAFA-8590-8E74-BC06BDFED851}"/>
                </a:ext>
              </a:extLst>
            </p:cNvPr>
            <p:cNvCxnSpPr/>
            <p:nvPr/>
          </p:nvCxnSpPr>
          <p:spPr>
            <a:xfrm flipV="1">
              <a:off x="7672388" y="2561064"/>
              <a:ext cx="0" cy="2956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4" name="BlokTextu 114">
            <a:extLst>
              <a:ext uri="{FF2B5EF4-FFF2-40B4-BE49-F238E27FC236}">
                <a16:creationId xmlns:a16="http://schemas.microsoft.com/office/drawing/2014/main" id="{79CBED3E-B57C-2E02-0E2E-71A151B19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1407" y="4409629"/>
            <a:ext cx="150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E</a:t>
            </a:r>
            <a:endParaRPr lang="sk-SK" altLang="en-US" dirty="0"/>
          </a:p>
        </p:txBody>
      </p:sp>
    </p:spTree>
    <p:extLst>
      <p:ext uri="{BB962C8B-B14F-4D97-AF65-F5344CB8AC3E}">
        <p14:creationId xmlns:p14="http://schemas.microsoft.com/office/powerpoint/2010/main" val="141557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3554-1BEA-0665-E3A9-4217471A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236" y="1395280"/>
            <a:ext cx="3893562" cy="1208361"/>
          </a:xfrm>
        </p:spPr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Okruhy otázok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06A4308-F94B-E1D7-5DB0-40527BDC4C7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GB" noProof="0" smtClean="0"/>
              <a:pPr rtl="0"/>
              <a:t>3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C871D4D-F412-939E-6F82-113683ADB906}"/>
              </a:ext>
            </a:extLst>
          </p:cNvPr>
          <p:cNvSpPr txBox="1">
            <a:spLocks/>
          </p:cNvSpPr>
          <p:nvPr/>
        </p:nvSpPr>
        <p:spPr>
          <a:xfrm>
            <a:off x="2436236" y="2603641"/>
            <a:ext cx="9576694" cy="2619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AutoNum type="arabicPeriod"/>
            </a:pPr>
            <a:r>
              <a:rPr lang="sk-S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Jadrové riziko, Jadrová bezpečnosť, Riadenie rizika</a:t>
            </a:r>
          </a:p>
          <a:p>
            <a:pPr>
              <a:spcBef>
                <a:spcPts val="0"/>
              </a:spcBef>
              <a:buAutoNum type="arabicPeriod"/>
            </a:pPr>
            <a:endParaRPr lang="sk-SK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k-S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2. Princíp ALARA, Individuálne a spoločenské riziko, F-N krivky</a:t>
            </a:r>
          </a:p>
          <a:p>
            <a:pPr>
              <a:spcBef>
                <a:spcPts val="0"/>
              </a:spcBef>
            </a:pPr>
            <a:endParaRPr lang="sk-SK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k-S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3. Definícia spoľahlivosti a jej vlastnosti</a:t>
            </a:r>
          </a:p>
          <a:p>
            <a:pPr>
              <a:spcBef>
                <a:spcPts val="0"/>
              </a:spcBef>
            </a:pPr>
            <a:endParaRPr lang="sk-SK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k-SK" sz="2000" cap="none" dirty="0">
                <a:latin typeface="Arial" panose="020B0604020202020204" pitchFamily="34" charset="0"/>
                <a:cs typeface="Arial" panose="020B0604020202020204" pitchFamily="34" charset="0"/>
              </a:rPr>
              <a:t>4. Strom udalostí, Strom porúch a minimálny kritický rez</a:t>
            </a:r>
            <a:endParaRPr lang="sk-SK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0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74D37B89-937C-1F0D-4236-809E39C05DF7}"/>
              </a:ext>
            </a:extLst>
          </p:cNvPr>
          <p:cNvSpPr txBox="1"/>
          <p:nvPr/>
        </p:nvSpPr>
        <p:spPr>
          <a:xfrm>
            <a:off x="6694277" y="-14080"/>
            <a:ext cx="5497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b="1" dirty="0">
                <a:solidFill>
                  <a:schemeClr val="accent2">
                    <a:lumMod val="75000"/>
                  </a:schemeClr>
                </a:solidFill>
              </a:rPr>
              <a:t>1. Základy jadrovej bezpečnosti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FDBC7A-AA13-9929-3BAC-FD48F68B3D11}"/>
              </a:ext>
            </a:extLst>
          </p:cNvPr>
          <p:cNvSpPr txBox="1"/>
          <p:nvPr/>
        </p:nvSpPr>
        <p:spPr>
          <a:xfrm>
            <a:off x="326073" y="3056675"/>
            <a:ext cx="75999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altLang="sk-SK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altLang="sk-SK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Riadenie rizika (Risk Management): 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proces výberu a uplatnenia kontrolných a nápravných opatrení, založených nielen na odhadnutom riziku, ale aj na zvážení politických, sociálnych, ekonomických </a:t>
            </a:r>
            <a:b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a technických možností riešenia a zvážení ďalších vplyvov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altLang="sk-SK" sz="1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altLang="sk-SK" i="1" dirty="0">
                <a:latin typeface="Arial" panose="020B0604020202020204" pitchFamily="34" charset="0"/>
                <a:cs typeface="Arial" panose="020B0604020202020204" pitchFamily="34" charset="0"/>
              </a:rPr>
              <a:t>Zdravotné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- pravdepodobnosť poškodenia, </a:t>
            </a:r>
            <a:r>
              <a:rPr lang="sk-SK" altLang="sk-SK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choroby alebo smrti človeka 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ako dôsledok pôsobenia rizikových faktorov, vyskytujúcich sa v životnom prostredí.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altLang="sk-SK" sz="1800" i="1" dirty="0">
                <a:latin typeface="Arial" panose="020B0604020202020204" pitchFamily="34" charset="0"/>
                <a:cs typeface="Arial" panose="020B0604020202020204" pitchFamily="34" charset="0"/>
              </a:rPr>
              <a:t>Ekologické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pravdepodobnosť výskytu alebo možnosť výskytu nepriaznivých </a:t>
            </a:r>
            <a:r>
              <a:rPr lang="sk-SK" altLang="sk-SK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ekologických účinkov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ako výsledku vystavenia živého systému jednému alebo viacerým stresorom.</a:t>
            </a:r>
          </a:p>
          <a:p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88A3CE4-99A5-A083-1B94-19F063E50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645" y="638794"/>
            <a:ext cx="2619375" cy="17430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2D53656-D7C9-708A-E9E6-E46903E04DED}"/>
              </a:ext>
            </a:extLst>
          </p:cNvPr>
          <p:cNvSpPr txBox="1"/>
          <p:nvPr/>
        </p:nvSpPr>
        <p:spPr>
          <a:xfrm>
            <a:off x="975360" y="1214724"/>
            <a:ext cx="104851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Definícia Jadrového rizika: </a:t>
            </a:r>
          </a:p>
          <a:p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Pravdepodobnosť, s ktorou za definovaných podmienok </a:t>
            </a:r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expozície </a:t>
            </a:r>
          </a:p>
          <a:p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rádioaktivity 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dôjde k prejavu </a:t>
            </a:r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nepriaznivého účinku na ľudské zdravie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alebo zložky </a:t>
            </a:r>
            <a:r>
              <a:rPr lang="sk-SK" altLang="sk-SK" b="1" dirty="0">
                <a:latin typeface="Arial" panose="020B0604020202020204" pitchFamily="34" charset="0"/>
                <a:cs typeface="Arial" panose="020B0604020202020204" pitchFamily="34" charset="0"/>
              </a:rPr>
              <a:t>ekosystému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alebo pravdepodobnosť, s ktorou dôjde ku šíreniu </a:t>
            </a:r>
          </a:p>
          <a:p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kontaminácie do okolitého prostredia.</a:t>
            </a:r>
          </a:p>
          <a:p>
            <a:r>
              <a:rPr lang="sk-SK" altLang="sk-SK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Bezpečnosť alebo prevencia strát /rizika:  </a:t>
            </a:r>
            <a:r>
              <a:rPr lang="sk-SK" altLang="sk-SK" sz="1800" u="sng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redchádzanie haváriám identifikáciou nebezpečenstva a jeho znížením použitím odpovedajúceho procesu alebo technického zabezpečenia zariadenia.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7BCE59-9880-3BFF-BADA-60B2195F2F22}"/>
              </a:ext>
            </a:extLst>
          </p:cNvPr>
          <p:cNvSpPr txBox="1"/>
          <p:nvPr/>
        </p:nvSpPr>
        <p:spPr>
          <a:xfrm>
            <a:off x="2825658" y="731743"/>
            <a:ext cx="4672422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sz="2500" b="1" dirty="0">
                <a:latin typeface="Arial" panose="020B0604020202020204" pitchFamily="34" charset="0"/>
                <a:cs typeface="Arial" panose="020B0604020202020204" pitchFamily="34" charset="0"/>
              </a:rPr>
              <a:t>BEZPEČNOSŤ</a:t>
            </a:r>
            <a:r>
              <a:rPr lang="sk-SK" sz="2500" dirty="0">
                <a:latin typeface="Arial" panose="020B0604020202020204" pitchFamily="34" charset="0"/>
                <a:cs typeface="Arial" panose="020B0604020202020204" pitchFamily="34" charset="0"/>
              </a:rPr>
              <a:t> verzus </a:t>
            </a:r>
            <a:r>
              <a:rPr lang="sk-SK" sz="2500" b="1" dirty="0">
                <a:latin typeface="Arial" panose="020B0604020202020204" pitchFamily="34" charset="0"/>
                <a:cs typeface="Arial" panose="020B0604020202020204" pitchFamily="34" charset="0"/>
              </a:rPr>
              <a:t>RIZIKO</a:t>
            </a:r>
            <a:endParaRPr lang="en-GB" sz="25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0BC0BAE-503A-23B1-C647-5542FB262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978" y="3646189"/>
            <a:ext cx="4266022" cy="32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9D78D-F856-924A-9D01-0A1039B02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EDD352-83F5-3ED2-4766-833D2385E155}"/>
              </a:ext>
            </a:extLst>
          </p:cNvPr>
          <p:cNvSpPr txBox="1"/>
          <p:nvPr/>
        </p:nvSpPr>
        <p:spPr>
          <a:xfrm>
            <a:off x="3765458" y="655383"/>
            <a:ext cx="4977222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sz="2500" b="1" dirty="0">
                <a:latin typeface="Arial" panose="020B0604020202020204" pitchFamily="34" charset="0"/>
                <a:cs typeface="Arial" panose="020B0604020202020204" pitchFamily="34" charset="0"/>
              </a:rPr>
              <a:t> Definícia jadrovej bezpečnosti</a:t>
            </a:r>
            <a:endParaRPr lang="en-GB" sz="2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7BBD4-7797-9335-02CC-6E733E775A28}"/>
              </a:ext>
            </a:extLst>
          </p:cNvPr>
          <p:cNvSpPr txBox="1"/>
          <p:nvPr/>
        </p:nvSpPr>
        <p:spPr>
          <a:xfrm>
            <a:off x="401320" y="1382446"/>
            <a:ext cx="11389360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sk-SK" altLang="sk-SK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stav a schopnosť </a:t>
            </a:r>
            <a:r>
              <a:rPr lang="sk-SK" altLang="sk-SK" sz="2200" dirty="0">
                <a:latin typeface="Arial" panose="020B0604020202020204" pitchFamily="34" charset="0"/>
              </a:rPr>
              <a:t>jadrového zariadenia alebo prepravného zariadenia a ich obsluhy </a:t>
            </a:r>
            <a:r>
              <a:rPr lang="sk-SK" altLang="sk-SK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zabrániť </a:t>
            </a:r>
            <a:r>
              <a:rPr lang="sk-SK" altLang="sk-SK" sz="2200" dirty="0">
                <a:latin typeface="Arial" panose="020B0604020202020204" pitchFamily="34" charset="0"/>
              </a:rPr>
              <a:t>nekontrolovanému rozvoju štiepnej reťazovej reakcie alebo nedovolenému úniku rádioaktívnych látok alebo ionizujúceho žiarenia do pracovného prostredia alebo do životného prostredia </a:t>
            </a:r>
            <a:r>
              <a:rPr lang="sk-SK" altLang="sk-SK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a obmedzovať následky</a:t>
            </a:r>
            <a:r>
              <a:rPr lang="sk-SK" altLang="sk-SK" sz="2200" dirty="0">
                <a:latin typeface="Arial" panose="020B0604020202020204" pitchFamily="34" charset="0"/>
              </a:rPr>
              <a:t> nehôd a havárií jadrových zariadení alebo následky udalostí pri preprave rádioaktívnych materiálov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DD41E48-4449-F9D8-714B-7E0EE7588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2268" y="3248282"/>
            <a:ext cx="6007463" cy="3952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sz="2500" b="1" cap="none" dirty="0">
                <a:latin typeface="Arial" panose="020B0604020202020204" pitchFamily="34" charset="0"/>
                <a:cs typeface="Arial" panose="020B0604020202020204" pitchFamily="34" charset="0"/>
              </a:rPr>
              <a:t>Definícia jadrového zariadenia</a:t>
            </a:r>
            <a:endParaRPr lang="en-GB" altLang="sk-SK" sz="2500" b="1" cap="none" dirty="0">
              <a:solidFill>
                <a:schemeClr val="dk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DE687-F462-3538-F3FE-9DDCAF5A53A7}"/>
              </a:ext>
            </a:extLst>
          </p:cNvPr>
          <p:cNvSpPr txBox="1"/>
          <p:nvPr/>
        </p:nvSpPr>
        <p:spPr>
          <a:xfrm>
            <a:off x="548640" y="3870580"/>
            <a:ext cx="109423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</a:rPr>
              <a:t>Súbor stavebných objektov a technologických zariadení,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</a:rPr>
              <a:t>1. ktorých súčasťou </a:t>
            </a:r>
            <a:r>
              <a:rPr lang="sk-SK" altLang="sk-SK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je jadrový reaktor </a:t>
            </a:r>
            <a:r>
              <a:rPr lang="sk-SK" altLang="sk-SK" sz="2000" dirty="0">
                <a:latin typeface="Arial" panose="020B0604020202020204" pitchFamily="34" charset="0"/>
              </a:rPr>
              <a:t>alebo jadrové reaktory,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</a:rPr>
              <a:t>2. na </a:t>
            </a:r>
            <a:r>
              <a:rPr lang="sk-SK" altLang="sk-SK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výrobu alebo spracovanie jadrových materiálov </a:t>
            </a:r>
            <a:r>
              <a:rPr lang="sk-SK" altLang="sk-SK" sz="2000" dirty="0">
                <a:latin typeface="Arial" panose="020B0604020202020204" pitchFamily="34" charset="0"/>
              </a:rPr>
              <a:t>alebo skladovanie jadrových materiálov s množstvom väčším ako jeden efektívny kg,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</a:rPr>
              <a:t>3. na spracovanie, úpravu alebo skladovanie </a:t>
            </a:r>
            <a:r>
              <a:rPr lang="sk-SK" altLang="sk-SK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rádioaktívnych odpadov</a:t>
            </a:r>
            <a:r>
              <a:rPr lang="sk-SK" altLang="sk-SK" sz="2000" dirty="0">
                <a:latin typeface="Arial" panose="020B0604020202020204" pitchFamily="34" charset="0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sz="2000" dirty="0">
                <a:latin typeface="Arial" panose="020B0604020202020204" pitchFamily="34" charset="0"/>
              </a:rPr>
              <a:t>4. na </a:t>
            </a:r>
            <a:r>
              <a:rPr lang="sk-SK" altLang="sk-SK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ukladanie rádioaktívnych odpadov </a:t>
            </a:r>
            <a:r>
              <a:rPr lang="sk-SK" altLang="sk-SK" sz="2000" dirty="0">
                <a:latin typeface="Arial" panose="020B0604020202020204" pitchFamily="34" charset="0"/>
              </a:rPr>
              <a:t>z jadrových zariadení, inštitucionálnych rádioaktívnych odpadov alebo vyhoretého jadrového paliva; za jadrové zariadenie sa nepovažujú kontajnery a kryty, v ktorých sa jadrový materiál používa ako tieniaci materiál na rádioaktívne žiariče, ani priestory, v ktorých sa tieto kontajnery a kryty skladujú</a:t>
            </a:r>
          </a:p>
        </p:txBody>
      </p:sp>
    </p:spTree>
    <p:extLst>
      <p:ext uri="{BB962C8B-B14F-4D97-AF65-F5344CB8AC3E}">
        <p14:creationId xmlns:p14="http://schemas.microsoft.com/office/powerpoint/2010/main" val="169210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46989-DFE8-4DAF-2532-046EB8C14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3AEDBDE-A3C8-60DD-17BA-713BC37E83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579"/>
          <a:stretch/>
        </p:blipFill>
        <p:spPr>
          <a:xfrm>
            <a:off x="9286240" y="2452854"/>
            <a:ext cx="1050290" cy="13927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6FD827-66E3-53BE-838F-AF68E021753B}"/>
              </a:ext>
            </a:extLst>
          </p:cNvPr>
          <p:cNvSpPr txBox="1"/>
          <p:nvPr/>
        </p:nvSpPr>
        <p:spPr>
          <a:xfrm>
            <a:off x="589280" y="1100477"/>
            <a:ext cx="11206480" cy="1479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Hodnotenie rizika -</a:t>
            </a:r>
            <a:r>
              <a:rPr lang="sk-SK" altLang="sk-SK" sz="2000" dirty="0">
                <a:latin typeface="Arial" panose="020B0604020202020204" pitchFamily="34" charset="0"/>
              </a:rPr>
              <a:t>proces stanovenia </a:t>
            </a:r>
            <a:r>
              <a:rPr lang="sk-SK" altLang="sk-SK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druhu a stupňa </a:t>
            </a:r>
            <a:r>
              <a:rPr lang="sk-SK" altLang="sk-SK" sz="2000" dirty="0">
                <a:latin typeface="Arial" panose="020B0604020202020204" pitchFamily="34" charset="0"/>
              </a:rPr>
              <a:t>rizika v dôsledku pôsobenia rizikového faktora. Je nástrojom na objektívny výber najvhodnejšej alternatívy </a:t>
            </a:r>
            <a:r>
              <a:rPr lang="sk-SK" altLang="sk-SK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nápravného opatrenia</a:t>
            </a:r>
            <a:r>
              <a:rPr lang="sk-SK" altLang="sk-SK" sz="2000" dirty="0">
                <a:latin typeface="Arial" panose="020B0604020202020204" pitchFamily="34" charset="0"/>
              </a:rPr>
              <a:t>, cieľom ktorého je redukcia rizika na určitú mieru</a:t>
            </a:r>
            <a:r>
              <a:rPr lang="sk-SK" altLang="sk-SK" sz="2000" b="1" dirty="0">
                <a:latin typeface="Arial" panose="020B0604020202020204" pitchFamily="34" charset="0"/>
              </a:rPr>
              <a:t>.</a:t>
            </a:r>
            <a:r>
              <a:rPr lang="sk-SK" altLang="sk-SK" sz="2000" dirty="0">
                <a:latin typeface="Arial" panose="020B0604020202020204" pitchFamily="34" charset="0"/>
              </a:rPr>
              <a:t> </a:t>
            </a:r>
          </a:p>
          <a:p>
            <a:endParaRPr lang="en-GB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87B320-317C-BD2D-2D45-9C0032C75FA5}"/>
              </a:ext>
            </a:extLst>
          </p:cNvPr>
          <p:cNvGrpSpPr/>
          <p:nvPr/>
        </p:nvGrpSpPr>
        <p:grpSpPr>
          <a:xfrm>
            <a:off x="9286240" y="4074161"/>
            <a:ext cx="1050290" cy="2252226"/>
            <a:chOff x="3474720" y="4154744"/>
            <a:chExt cx="1971040" cy="21174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B2CC78-E532-D8B2-E46F-F8A8B7324398}"/>
                </a:ext>
              </a:extLst>
            </p:cNvPr>
            <p:cNvSpPr/>
            <p:nvPr/>
          </p:nvSpPr>
          <p:spPr>
            <a:xfrm>
              <a:off x="3474720" y="6051927"/>
              <a:ext cx="1971040" cy="22022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53BEE5-E745-2395-0756-B4F5A3F486D2}"/>
                </a:ext>
              </a:extLst>
            </p:cNvPr>
            <p:cNvSpPr/>
            <p:nvPr/>
          </p:nvSpPr>
          <p:spPr>
            <a:xfrm>
              <a:off x="3474720" y="5672574"/>
              <a:ext cx="1971040" cy="22022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40C2EC-D454-A980-7105-D1ED2C6D4392}"/>
                </a:ext>
              </a:extLst>
            </p:cNvPr>
            <p:cNvSpPr/>
            <p:nvPr/>
          </p:nvSpPr>
          <p:spPr>
            <a:xfrm>
              <a:off x="3474720" y="5293221"/>
              <a:ext cx="1971040" cy="22022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4B0229-B2EA-0C76-E392-4E98DB051D04}"/>
                </a:ext>
              </a:extLst>
            </p:cNvPr>
            <p:cNvSpPr/>
            <p:nvPr/>
          </p:nvSpPr>
          <p:spPr>
            <a:xfrm>
              <a:off x="3474720" y="4913868"/>
              <a:ext cx="1971040" cy="22022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5845E1-5A41-B98E-13FB-FB0C6F94DC61}"/>
                </a:ext>
              </a:extLst>
            </p:cNvPr>
            <p:cNvSpPr/>
            <p:nvPr/>
          </p:nvSpPr>
          <p:spPr>
            <a:xfrm>
              <a:off x="3474720" y="4534306"/>
              <a:ext cx="1971040" cy="22022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790013-7D58-B11B-6E07-77AC3DE36AA1}"/>
                </a:ext>
              </a:extLst>
            </p:cNvPr>
            <p:cNvSpPr/>
            <p:nvPr/>
          </p:nvSpPr>
          <p:spPr>
            <a:xfrm>
              <a:off x="3474720" y="4154744"/>
              <a:ext cx="1971040" cy="22022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8B3DDD6-8BB0-D9D6-CE5E-C43DCE345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50837" y="3922395"/>
            <a:ext cx="2143125" cy="214312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6E36FD-BF0E-BA88-DB71-29E3465295A9}"/>
              </a:ext>
            </a:extLst>
          </p:cNvPr>
          <p:cNvCxnSpPr/>
          <p:nvPr/>
        </p:nvCxnSpPr>
        <p:spPr>
          <a:xfrm flipV="1">
            <a:off x="589280" y="3881120"/>
            <a:ext cx="10698480" cy="71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561242-3862-4716-9438-CE114F9D4E2E}"/>
              </a:ext>
            </a:extLst>
          </p:cNvPr>
          <p:cNvCxnSpPr/>
          <p:nvPr/>
        </p:nvCxnSpPr>
        <p:spPr>
          <a:xfrm flipV="1">
            <a:off x="589280" y="6475326"/>
            <a:ext cx="10698480" cy="71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Arrow: Notched Right 20">
            <a:extLst>
              <a:ext uri="{FF2B5EF4-FFF2-40B4-BE49-F238E27FC236}">
                <a16:creationId xmlns:a16="http://schemas.microsoft.com/office/drawing/2014/main" id="{5878F65E-4A97-C42D-E64A-1B002E2CEA8C}"/>
              </a:ext>
            </a:extLst>
          </p:cNvPr>
          <p:cNvSpPr/>
          <p:nvPr/>
        </p:nvSpPr>
        <p:spPr>
          <a:xfrm rot="5400000">
            <a:off x="9289197" y="4386004"/>
            <a:ext cx="1044376" cy="556698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Notched Right 21">
            <a:extLst>
              <a:ext uri="{FF2B5EF4-FFF2-40B4-BE49-F238E27FC236}">
                <a16:creationId xmlns:a16="http://schemas.microsoft.com/office/drawing/2014/main" id="{8DDB69FE-0413-CDAF-C4C6-AA5953B74470}"/>
              </a:ext>
            </a:extLst>
          </p:cNvPr>
          <p:cNvSpPr/>
          <p:nvPr/>
        </p:nvSpPr>
        <p:spPr>
          <a:xfrm>
            <a:off x="2750660" y="4629843"/>
            <a:ext cx="4310539" cy="556698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F8B4E3-8C01-6556-3282-A07A764B1351}"/>
              </a:ext>
            </a:extLst>
          </p:cNvPr>
          <p:cNvSpPr txBox="1"/>
          <p:nvPr/>
        </p:nvSpPr>
        <p:spPr>
          <a:xfrm>
            <a:off x="6275765" y="264160"/>
            <a:ext cx="570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3600" b="1" dirty="0">
                <a:solidFill>
                  <a:schemeClr val="accent2">
                    <a:lumMod val="75000"/>
                  </a:schemeClr>
                </a:solidFill>
              </a:rPr>
              <a:t>Riadenie rizika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1C8D40-72C0-FBE0-FFF4-8A09C3154469}"/>
              </a:ext>
            </a:extLst>
          </p:cNvPr>
          <p:cNvSpPr txBox="1"/>
          <p:nvPr/>
        </p:nvSpPr>
        <p:spPr>
          <a:xfrm>
            <a:off x="1584960" y="3063358"/>
            <a:ext cx="7203440" cy="408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Takmer bez rizika – prijateľné riziko – bez opatrení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1741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Text Box 12">
            <a:extLst>
              <a:ext uri="{FF2B5EF4-FFF2-40B4-BE49-F238E27FC236}">
                <a16:creationId xmlns:a16="http://schemas.microsoft.com/office/drawing/2014/main" id="{079203CA-89AB-1732-609D-72450F3DF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77" y="679868"/>
            <a:ext cx="1439862" cy="2225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k-SK" altLang="sk-SK" sz="2000" b="1" dirty="0"/>
              <a:t>4T princíp:</a:t>
            </a:r>
          </a:p>
          <a:p>
            <a:pPr eaLnBrk="1" hangingPunct="1">
              <a:spcBef>
                <a:spcPct val="50000"/>
              </a:spcBef>
              <a:buClr>
                <a:srgbClr val="A01310"/>
              </a:buClr>
              <a:buSzTx/>
              <a:buFont typeface="Wingdings" panose="05000000000000000000" pitchFamily="2" charset="2"/>
              <a:buChar char="è"/>
            </a:pPr>
            <a:r>
              <a:rPr lang="en-GB" altLang="sk-SK" sz="2000" b="1" dirty="0"/>
              <a:t>terminate</a:t>
            </a:r>
          </a:p>
          <a:p>
            <a:pPr eaLnBrk="1" hangingPunct="1">
              <a:spcBef>
                <a:spcPct val="50000"/>
              </a:spcBef>
              <a:buClr>
                <a:srgbClr val="A01310"/>
              </a:buClr>
              <a:buSzTx/>
              <a:buFont typeface="Wingdings" panose="05000000000000000000" pitchFamily="2" charset="2"/>
              <a:buChar char="è"/>
            </a:pPr>
            <a:r>
              <a:rPr lang="en-GB" altLang="sk-SK" sz="2000" b="1" dirty="0"/>
              <a:t>treat</a:t>
            </a:r>
          </a:p>
          <a:p>
            <a:pPr eaLnBrk="1" hangingPunct="1">
              <a:spcBef>
                <a:spcPct val="50000"/>
              </a:spcBef>
              <a:buClr>
                <a:srgbClr val="A01310"/>
              </a:buClr>
              <a:buSzTx/>
              <a:buFont typeface="Wingdings" panose="05000000000000000000" pitchFamily="2" charset="2"/>
              <a:buChar char="è"/>
            </a:pPr>
            <a:r>
              <a:rPr lang="en-GB" altLang="sk-SK" sz="2000" b="1" dirty="0"/>
              <a:t>transfer</a:t>
            </a:r>
          </a:p>
          <a:p>
            <a:pPr eaLnBrk="1" hangingPunct="1">
              <a:spcBef>
                <a:spcPct val="50000"/>
              </a:spcBef>
              <a:buClr>
                <a:srgbClr val="A01310"/>
              </a:buClr>
              <a:buSzTx/>
              <a:buFont typeface="Wingdings" panose="05000000000000000000" pitchFamily="2" charset="2"/>
              <a:buChar char="è"/>
            </a:pPr>
            <a:r>
              <a:rPr lang="en-GB" altLang="sk-SK" sz="2000" b="1" dirty="0"/>
              <a:t>tolerate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7F1AE-603E-9FBB-0A9E-7237F7EEA366}"/>
              </a:ext>
            </a:extLst>
          </p:cNvPr>
          <p:cNvSpPr txBox="1"/>
          <p:nvPr/>
        </p:nvSpPr>
        <p:spPr>
          <a:xfrm>
            <a:off x="6275765" y="264160"/>
            <a:ext cx="5702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3600" b="1" dirty="0">
                <a:solidFill>
                  <a:schemeClr val="accent2">
                    <a:lumMod val="75000"/>
                  </a:schemeClr>
                </a:solidFill>
              </a:rPr>
              <a:t>Riadenie rizika</a:t>
            </a:r>
          </a:p>
        </p:txBody>
      </p:sp>
      <p:graphicFrame>
        <p:nvGraphicFramePr>
          <p:cNvPr id="5" name="Group 321">
            <a:extLst>
              <a:ext uri="{FF2B5EF4-FFF2-40B4-BE49-F238E27FC236}">
                <a16:creationId xmlns:a16="http://schemas.microsoft.com/office/drawing/2014/main" id="{C2CCC5EC-2AA6-298D-4F1D-DC18FAE47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6610"/>
              </p:ext>
            </p:extLst>
          </p:nvPr>
        </p:nvGraphicFramePr>
        <p:xfrm>
          <a:off x="508000" y="3774741"/>
          <a:ext cx="10932161" cy="2969783"/>
        </p:xfrm>
        <a:graphic>
          <a:graphicData uri="http://schemas.openxmlformats.org/drawingml/2006/table">
            <a:tbl>
              <a:tblPr/>
              <a:tblGrid>
                <a:gridCol w="5181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4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6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sk-S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Skupina opatrení</a:t>
                      </a:r>
                    </a:p>
                  </a:txBody>
                  <a:tcPr marL="36000" marR="36000" marT="18000" marB="18000" anchor="ctr" horzOverflow="overflow">
                    <a:lnL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sk-S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Dôsledok opatrení</a:t>
                      </a:r>
                    </a:p>
                  </a:txBody>
                  <a:tcPr marL="36000" marR="36000" marT="18000" marB="18000" anchor="ctr" horzOverflow="overflow">
                    <a:lnL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sk-S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Efektívnosť opatrení</a:t>
                      </a:r>
                    </a:p>
                  </a:txBody>
                  <a:tcPr marL="36000" marR="36000" marT="18000" marB="18000" anchor="ctr" horzOverflow="overflow">
                    <a:lnL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9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sk-S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dizajnový prístup</a:t>
                      </a:r>
                    </a:p>
                  </a:txBody>
                  <a:tcPr marL="180000" marR="36000" marT="18000" marB="18000" anchor="ctr" horzOverflow="overflow">
                    <a:lnL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sk-S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pravdepodobnosť aj následky </a:t>
                      </a:r>
                    </a:p>
                  </a:txBody>
                  <a:tcPr marL="36000" marR="36000" marT="18000" marB="18000" anchor="ctr" horzOverflow="overflow">
                    <a:lnL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k-SK" altLang="sk-SK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00" marR="36000" marT="18000" marB="18000" anchor="ctr" horzOverflow="overflow">
                    <a:lnL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9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sk-S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doplnkové bezpečnostné prvky, zariadenia a prostriedky</a:t>
                      </a:r>
                    </a:p>
                  </a:txBody>
                  <a:tcPr marL="180000" marR="36000" marT="18000" marB="18000" anchor="ctr" horzOverflow="overflow">
                    <a:lnL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sk-S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pravdepodobnosť</a:t>
                      </a:r>
                    </a:p>
                  </a:txBody>
                  <a:tcPr marL="36000" marR="36000" marT="18000" marB="18000" anchor="ctr" horzOverflow="overflow">
                    <a:lnL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k-SK" altLang="sk-SK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00" marR="36000" marT="18000" marB="18000" anchor="ctr" horzOverflow="overflow">
                    <a:lnL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9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sk-S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bezpečnostné (ochranné) opatrenia a prostriedky</a:t>
                      </a:r>
                    </a:p>
                  </a:txBody>
                  <a:tcPr marL="180000" marR="36000" marT="18000" marB="18000" anchor="ctr" horzOverflow="overflow">
                    <a:lnL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sk-S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pravdepodobnosť aj následky</a:t>
                      </a:r>
                    </a:p>
                  </a:txBody>
                  <a:tcPr marL="36000" marR="36000" marT="18000" marB="18000" anchor="ctr" horzOverflow="overflow">
                    <a:lnL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k-SK" altLang="sk-SK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00" marR="36000" marT="18000" marB="18000" anchor="ctr" horzOverflow="overflow">
                    <a:lnL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sk-S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výstražné zariadenia a prostriedky</a:t>
                      </a:r>
                    </a:p>
                  </a:txBody>
                  <a:tcPr marL="180000" marR="36000" marT="18000" marB="18000" anchor="ctr" horzOverflow="overflow">
                    <a:lnL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sk-S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pravdepodobnosť</a:t>
                      </a:r>
                    </a:p>
                  </a:txBody>
                  <a:tcPr marL="36000" marR="36000" marT="18000" marB="18000" anchor="ctr" horzOverflow="overflow">
                    <a:lnL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k-SK" altLang="sk-SK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00" marR="36000" marT="18000" marB="18000" anchor="ctr" horzOverflow="overflow">
                    <a:lnL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sk-S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organizačné opatrenia</a:t>
                      </a:r>
                    </a:p>
                  </a:txBody>
                  <a:tcPr marL="180000" marR="36000" marT="18000" marB="18000" anchor="ctr" horzOverflow="overflow">
                    <a:lnL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sk-S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pravdepodobnosť</a:t>
                      </a:r>
                    </a:p>
                  </a:txBody>
                  <a:tcPr marL="36000" marR="36000" marT="18000" marB="18000" anchor="ctr" horzOverflow="overflow">
                    <a:lnL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sk-SK" altLang="sk-SK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36000" marR="36000" marT="18000" marB="18000" anchor="ctr" horzOverflow="overflow">
                    <a:lnL w="3810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A013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AutoShape 212">
            <a:extLst>
              <a:ext uri="{FF2B5EF4-FFF2-40B4-BE49-F238E27FC236}">
                <a16:creationId xmlns:a16="http://schemas.microsoft.com/office/drawing/2014/main" id="{2C6DD279-AC8F-A6DD-9967-22B6E6F5326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772153" y="4425725"/>
            <a:ext cx="863600" cy="2033845"/>
          </a:xfrm>
          <a:prstGeom prst="upArrow">
            <a:avLst>
              <a:gd name="adj1" fmla="val 36028"/>
              <a:gd name="adj2" fmla="val 10018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en-US" sz="2800" dirty="0">
              <a:latin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D0BD74-F8BA-16AB-D26E-C7F2CAE1C898}"/>
              </a:ext>
            </a:extLst>
          </p:cNvPr>
          <p:cNvGrpSpPr/>
          <p:nvPr/>
        </p:nvGrpSpPr>
        <p:grpSpPr>
          <a:xfrm>
            <a:off x="2611120" y="264160"/>
            <a:ext cx="5119831" cy="3164840"/>
            <a:chOff x="99870" y="264160"/>
            <a:chExt cx="5119831" cy="3164840"/>
          </a:xfrm>
        </p:grpSpPr>
        <p:sp>
          <p:nvSpPr>
            <p:cNvPr id="13315" name="AutoShape 3">
              <a:extLst>
                <a:ext uri="{FF2B5EF4-FFF2-40B4-BE49-F238E27FC236}">
                  <a16:creationId xmlns:a16="http://schemas.microsoft.com/office/drawing/2014/main" id="{12961F9C-3682-26F5-B617-0ABE1A790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676" y="1008061"/>
              <a:ext cx="2088128" cy="1753917"/>
            </a:xfrm>
            <a:custGeom>
              <a:avLst/>
              <a:gdLst>
                <a:gd name="T0" fmla="*/ 600150009 w 21600"/>
                <a:gd name="T1" fmla="*/ 211706321 h 21600"/>
                <a:gd name="T2" fmla="*/ 300075005 w 21600"/>
                <a:gd name="T3" fmla="*/ 423412642 h 21600"/>
                <a:gd name="T4" fmla="*/ 0 w 21600"/>
                <a:gd name="T5" fmla="*/ 211706321 h 21600"/>
                <a:gd name="T6" fmla="*/ 300075005 w 21600"/>
                <a:gd name="T7" fmla="*/ 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400 w 21600"/>
                <a:gd name="T13" fmla="*/ 5400 h 21600"/>
                <a:gd name="T14" fmla="*/ 162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5400"/>
                  </a:moveTo>
                  <a:lnTo>
                    <a:pt x="9450" y="5400"/>
                  </a:lnTo>
                  <a:lnTo>
                    <a:pt x="9450" y="2700"/>
                  </a:lnTo>
                  <a:lnTo>
                    <a:pt x="8100" y="2700"/>
                  </a:lnTo>
                  <a:lnTo>
                    <a:pt x="10800" y="0"/>
                  </a:lnTo>
                  <a:lnTo>
                    <a:pt x="13500" y="2700"/>
                  </a:lnTo>
                  <a:lnTo>
                    <a:pt x="12150" y="2700"/>
                  </a:lnTo>
                  <a:lnTo>
                    <a:pt x="12150" y="5400"/>
                  </a:lnTo>
                  <a:lnTo>
                    <a:pt x="16200" y="5400"/>
                  </a:lnTo>
                  <a:lnTo>
                    <a:pt x="16200" y="9450"/>
                  </a:lnTo>
                  <a:lnTo>
                    <a:pt x="18900" y="9450"/>
                  </a:lnTo>
                  <a:lnTo>
                    <a:pt x="18900" y="8100"/>
                  </a:lnTo>
                  <a:lnTo>
                    <a:pt x="21600" y="10800"/>
                  </a:lnTo>
                  <a:lnTo>
                    <a:pt x="18900" y="13500"/>
                  </a:lnTo>
                  <a:lnTo>
                    <a:pt x="18900" y="12150"/>
                  </a:lnTo>
                  <a:lnTo>
                    <a:pt x="16200" y="12150"/>
                  </a:lnTo>
                  <a:lnTo>
                    <a:pt x="16200" y="16200"/>
                  </a:lnTo>
                  <a:lnTo>
                    <a:pt x="12150" y="16200"/>
                  </a:lnTo>
                  <a:lnTo>
                    <a:pt x="12150" y="18900"/>
                  </a:lnTo>
                  <a:lnTo>
                    <a:pt x="13500" y="18900"/>
                  </a:lnTo>
                  <a:lnTo>
                    <a:pt x="10800" y="21600"/>
                  </a:lnTo>
                  <a:lnTo>
                    <a:pt x="8100" y="18900"/>
                  </a:lnTo>
                  <a:lnTo>
                    <a:pt x="9450" y="18900"/>
                  </a:lnTo>
                  <a:lnTo>
                    <a:pt x="9450" y="16200"/>
                  </a:lnTo>
                  <a:lnTo>
                    <a:pt x="5400" y="16200"/>
                  </a:lnTo>
                  <a:lnTo>
                    <a:pt x="5400" y="12150"/>
                  </a:lnTo>
                  <a:lnTo>
                    <a:pt x="2700" y="12150"/>
                  </a:lnTo>
                  <a:lnTo>
                    <a:pt x="2700" y="13500"/>
                  </a:lnTo>
                  <a:lnTo>
                    <a:pt x="0" y="10800"/>
                  </a:lnTo>
                  <a:lnTo>
                    <a:pt x="2700" y="8100"/>
                  </a:lnTo>
                  <a:lnTo>
                    <a:pt x="2700" y="9450"/>
                  </a:lnTo>
                  <a:lnTo>
                    <a:pt x="5400" y="9450"/>
                  </a:lnTo>
                  <a:lnTo>
                    <a:pt x="5400" y="540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FFCC"/>
                </a:buClr>
                <a:buSzPct val="70000"/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FFCC"/>
                </a:buClr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FFCC"/>
                </a:buClr>
                <a:buSzPct val="65000"/>
                <a:buFont typeface="Wingdings" panose="05000000000000000000" pitchFamily="2" charset="2"/>
                <a:buChar char="t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FFCC"/>
                </a:buClr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2000" b="1" dirty="0">
                  <a:latin typeface="Trebuchet MS" panose="020B0603020202020204" pitchFamily="34" charset="0"/>
                </a:rPr>
                <a:t>RIZIKO</a:t>
              </a:r>
            </a:p>
          </p:txBody>
        </p:sp>
        <p:sp>
          <p:nvSpPr>
            <p:cNvPr id="13316" name="Oval 4">
              <a:extLst>
                <a:ext uri="{FF2B5EF4-FFF2-40B4-BE49-F238E27FC236}">
                  <a16:creationId xmlns:a16="http://schemas.microsoft.com/office/drawing/2014/main" id="{774B43D2-879C-B49F-C735-3DA50FDDB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447" y="2943796"/>
              <a:ext cx="1687357" cy="485204"/>
            </a:xfrm>
            <a:prstGeom prst="ellipse">
              <a:avLst/>
            </a:prstGeom>
            <a:solidFill>
              <a:srgbClr val="00FFCC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FFCC"/>
                </a:buClr>
                <a:buSzPct val="70000"/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FFCC"/>
                </a:buClr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FFCC"/>
                </a:buClr>
                <a:buSzPct val="65000"/>
                <a:buFont typeface="Wingdings" panose="05000000000000000000" pitchFamily="2" charset="2"/>
                <a:buChar char="t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FFCC"/>
                </a:buClr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2000" b="1" dirty="0"/>
                <a:t>PRESUNÚŤ</a:t>
              </a:r>
            </a:p>
          </p:txBody>
        </p:sp>
        <p:sp>
          <p:nvSpPr>
            <p:cNvPr id="13317" name="Oval 5">
              <a:extLst>
                <a:ext uri="{FF2B5EF4-FFF2-40B4-BE49-F238E27FC236}">
                  <a16:creationId xmlns:a16="http://schemas.microsoft.com/office/drawing/2014/main" id="{DAE3605B-B291-9FB2-020E-C6EE83390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70" y="1471932"/>
              <a:ext cx="1439861" cy="576579"/>
            </a:xfrm>
            <a:prstGeom prst="ellipse">
              <a:avLst/>
            </a:prstGeom>
            <a:solidFill>
              <a:srgbClr val="00FFCC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FFCC"/>
                </a:buClr>
                <a:buSzPct val="70000"/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FFCC"/>
                </a:buClr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FFCC"/>
                </a:buClr>
                <a:buSzPct val="65000"/>
                <a:buFont typeface="Wingdings" panose="05000000000000000000" pitchFamily="2" charset="2"/>
                <a:buChar char="t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FFCC"/>
                </a:buClr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1800" b="1" dirty="0"/>
                <a:t>TOLEROVAŤ</a:t>
              </a:r>
            </a:p>
          </p:txBody>
        </p:sp>
        <p:sp>
          <p:nvSpPr>
            <p:cNvPr id="13318" name="Oval 6">
              <a:extLst>
                <a:ext uri="{FF2B5EF4-FFF2-40B4-BE49-F238E27FC236}">
                  <a16:creationId xmlns:a16="http://schemas.microsoft.com/office/drawing/2014/main" id="{DEFCDA5B-23E9-96CD-1888-450B9F5F0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855" y="264160"/>
              <a:ext cx="1439545" cy="554719"/>
            </a:xfrm>
            <a:prstGeom prst="ellipse">
              <a:avLst/>
            </a:prstGeom>
            <a:solidFill>
              <a:srgbClr val="00FFCC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FFCC"/>
                </a:buClr>
                <a:buSzPct val="70000"/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FFCC"/>
                </a:buClr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FFCC"/>
                </a:buClr>
                <a:buSzPct val="65000"/>
                <a:buFont typeface="Wingdings" panose="05000000000000000000" pitchFamily="2" charset="2"/>
                <a:buChar char="t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FFCC"/>
                </a:buClr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1800" b="1" dirty="0"/>
                <a:t>ODSTRÁNIŤ</a:t>
              </a:r>
            </a:p>
          </p:txBody>
        </p:sp>
        <p:sp>
          <p:nvSpPr>
            <p:cNvPr id="13319" name="Oval 7">
              <a:extLst>
                <a:ext uri="{FF2B5EF4-FFF2-40B4-BE49-F238E27FC236}">
                  <a16:creationId xmlns:a16="http://schemas.microsoft.com/office/drawing/2014/main" id="{9E1FF9A0-DA7C-DCB1-68B9-C8FC7171E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068" y="1499871"/>
              <a:ext cx="1002633" cy="485204"/>
            </a:xfrm>
            <a:prstGeom prst="ellipse">
              <a:avLst/>
            </a:prstGeom>
            <a:solidFill>
              <a:srgbClr val="00FFCC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FFCC"/>
                </a:buClr>
                <a:buSzPct val="70000"/>
                <a:buFont typeface="Wingdings" panose="05000000000000000000" pitchFamily="2" charset="2"/>
                <a:buChar char="u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FFCC"/>
                </a:buClr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FFCC"/>
                </a:buClr>
                <a:buSzPct val="65000"/>
                <a:buFont typeface="Wingdings" panose="05000000000000000000" pitchFamily="2" charset="2"/>
                <a:buChar char="t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FFCC"/>
                </a:buClr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Char char="•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sk-SK" altLang="sk-SK" sz="2000" b="1" dirty="0"/>
                <a:t>ZNÍŽIŤ</a:t>
              </a:r>
            </a:p>
          </p:txBody>
        </p:sp>
        <p:sp>
          <p:nvSpPr>
            <p:cNvPr id="13320" name="AutoShape 8">
              <a:extLst>
                <a:ext uri="{FF2B5EF4-FFF2-40B4-BE49-F238E27FC236}">
                  <a16:creationId xmlns:a16="http://schemas.microsoft.com/office/drawing/2014/main" id="{F2DA3D78-F4F1-8916-DA03-0E285A52D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018" y="2261120"/>
              <a:ext cx="1044064" cy="1001712"/>
            </a:xfrm>
            <a:custGeom>
              <a:avLst/>
              <a:gdLst>
                <a:gd name="T0" fmla="*/ 124704753 w 21600"/>
                <a:gd name="T1" fmla="*/ 0 h 21600"/>
                <a:gd name="T2" fmla="*/ 99365086 w 21600"/>
                <a:gd name="T3" fmla="*/ 19802428 h 21600"/>
                <a:gd name="T4" fmla="*/ 21512355 w 21600"/>
                <a:gd name="T5" fmla="*/ 91467234 h 21600"/>
                <a:gd name="T6" fmla="*/ 0 w 21600"/>
                <a:gd name="T7" fmla="*/ 114792831 h 21600"/>
                <a:gd name="T8" fmla="*/ 21512355 w 21600"/>
                <a:gd name="T9" fmla="*/ 138112030 h 21600"/>
                <a:gd name="T10" fmla="*/ 75060465 w 21600"/>
                <a:gd name="T11" fmla="*/ 118379889 h 21600"/>
                <a:gd name="T12" fmla="*/ 128601573 w 21600"/>
                <a:gd name="T13" fmla="*/ 69094397 h 21600"/>
                <a:gd name="T14" fmla="*/ 150037502 w 21600"/>
                <a:gd name="T15" fmla="*/ 19802428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477 w 21600"/>
                <a:gd name="T25" fmla="*/ 17391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7953" y="0"/>
                  </a:moveTo>
                  <a:lnTo>
                    <a:pt x="14305" y="3097"/>
                  </a:lnTo>
                  <a:lnTo>
                    <a:pt x="17391" y="3097"/>
                  </a:lnTo>
                  <a:lnTo>
                    <a:pt x="17391" y="17391"/>
                  </a:lnTo>
                  <a:lnTo>
                    <a:pt x="3097" y="17391"/>
                  </a:lnTo>
                  <a:lnTo>
                    <a:pt x="3097" y="14305"/>
                  </a:lnTo>
                  <a:lnTo>
                    <a:pt x="0" y="17953"/>
                  </a:lnTo>
                  <a:lnTo>
                    <a:pt x="3097" y="21600"/>
                  </a:lnTo>
                  <a:lnTo>
                    <a:pt x="3097" y="18514"/>
                  </a:lnTo>
                  <a:lnTo>
                    <a:pt x="18514" y="18514"/>
                  </a:lnTo>
                  <a:lnTo>
                    <a:pt x="18514" y="3097"/>
                  </a:lnTo>
                  <a:lnTo>
                    <a:pt x="21600" y="3097"/>
                  </a:lnTo>
                  <a:lnTo>
                    <a:pt x="17953" y="0"/>
                  </a:lnTo>
                  <a:close/>
                </a:path>
              </a:pathLst>
            </a:custGeom>
            <a:solidFill>
              <a:srgbClr val="A0131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3321" name="AutoShape 9">
              <a:extLst>
                <a:ext uri="{FF2B5EF4-FFF2-40B4-BE49-F238E27FC236}">
                  <a16:creationId xmlns:a16="http://schemas.microsoft.com/office/drawing/2014/main" id="{049FA148-9A6E-661E-03C6-AF9457269E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40092" y="287027"/>
              <a:ext cx="1169278" cy="1084574"/>
            </a:xfrm>
            <a:custGeom>
              <a:avLst/>
              <a:gdLst>
                <a:gd name="T0" fmla="*/ 156409951 w 21600"/>
                <a:gd name="T1" fmla="*/ 0 h 21600"/>
                <a:gd name="T2" fmla="*/ 124627887 w 21600"/>
                <a:gd name="T3" fmla="*/ 23214124 h 21600"/>
                <a:gd name="T4" fmla="*/ 26981633 w 21600"/>
                <a:gd name="T5" fmla="*/ 107225598 h 21600"/>
                <a:gd name="T6" fmla="*/ 0 w 21600"/>
                <a:gd name="T7" fmla="*/ 134569818 h 21600"/>
                <a:gd name="T8" fmla="*/ 26981633 w 21600"/>
                <a:gd name="T9" fmla="*/ 161906505 h 21600"/>
                <a:gd name="T10" fmla="*/ 94143984 w 21600"/>
                <a:gd name="T11" fmla="*/ 138774889 h 21600"/>
                <a:gd name="T12" fmla="*/ 161297467 w 21600"/>
                <a:gd name="T13" fmla="*/ 80998229 h 21600"/>
                <a:gd name="T14" fmla="*/ 188183334 w 21600"/>
                <a:gd name="T15" fmla="*/ 23214124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477 w 21600"/>
                <a:gd name="T25" fmla="*/ 17391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7953" y="0"/>
                  </a:moveTo>
                  <a:lnTo>
                    <a:pt x="14305" y="3097"/>
                  </a:lnTo>
                  <a:lnTo>
                    <a:pt x="17391" y="3097"/>
                  </a:lnTo>
                  <a:lnTo>
                    <a:pt x="17391" y="17391"/>
                  </a:lnTo>
                  <a:lnTo>
                    <a:pt x="3097" y="17391"/>
                  </a:lnTo>
                  <a:lnTo>
                    <a:pt x="3097" y="14305"/>
                  </a:lnTo>
                  <a:lnTo>
                    <a:pt x="0" y="17953"/>
                  </a:lnTo>
                  <a:lnTo>
                    <a:pt x="3097" y="21600"/>
                  </a:lnTo>
                  <a:lnTo>
                    <a:pt x="3097" y="18514"/>
                  </a:lnTo>
                  <a:lnTo>
                    <a:pt x="18514" y="18514"/>
                  </a:lnTo>
                  <a:lnTo>
                    <a:pt x="18514" y="3097"/>
                  </a:lnTo>
                  <a:lnTo>
                    <a:pt x="21600" y="3097"/>
                  </a:lnTo>
                  <a:lnTo>
                    <a:pt x="17953" y="0"/>
                  </a:lnTo>
                  <a:close/>
                </a:path>
              </a:pathLst>
            </a:custGeom>
            <a:solidFill>
              <a:srgbClr val="A0131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3322" name="AutoShape 10">
              <a:extLst>
                <a:ext uri="{FF2B5EF4-FFF2-40B4-BE49-F238E27FC236}">
                  <a16:creationId xmlns:a16="http://schemas.microsoft.com/office/drawing/2014/main" id="{75A53094-5AD7-E2AB-6C69-6442B0B856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758411" y="264931"/>
              <a:ext cx="1044064" cy="1169278"/>
            </a:xfrm>
            <a:custGeom>
              <a:avLst/>
              <a:gdLst>
                <a:gd name="T0" fmla="*/ 124704753 w 21600"/>
                <a:gd name="T1" fmla="*/ 0 h 21600"/>
                <a:gd name="T2" fmla="*/ 99365086 w 21600"/>
                <a:gd name="T3" fmla="*/ 26981633 h 21600"/>
                <a:gd name="T4" fmla="*/ 21512355 w 21600"/>
                <a:gd name="T5" fmla="*/ 124627887 h 21600"/>
                <a:gd name="T6" fmla="*/ 0 w 21600"/>
                <a:gd name="T7" fmla="*/ 156409951 h 21600"/>
                <a:gd name="T8" fmla="*/ 21512355 w 21600"/>
                <a:gd name="T9" fmla="*/ 188183334 h 21600"/>
                <a:gd name="T10" fmla="*/ 75060465 w 21600"/>
                <a:gd name="T11" fmla="*/ 161297467 h 21600"/>
                <a:gd name="T12" fmla="*/ 128601573 w 21600"/>
                <a:gd name="T13" fmla="*/ 94143984 h 21600"/>
                <a:gd name="T14" fmla="*/ 150037502 w 21600"/>
                <a:gd name="T15" fmla="*/ 26981633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477 w 21600"/>
                <a:gd name="T25" fmla="*/ 17391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7953" y="0"/>
                  </a:moveTo>
                  <a:lnTo>
                    <a:pt x="14305" y="3097"/>
                  </a:lnTo>
                  <a:lnTo>
                    <a:pt x="17391" y="3097"/>
                  </a:lnTo>
                  <a:lnTo>
                    <a:pt x="17391" y="17391"/>
                  </a:lnTo>
                  <a:lnTo>
                    <a:pt x="3097" y="17391"/>
                  </a:lnTo>
                  <a:lnTo>
                    <a:pt x="3097" y="14305"/>
                  </a:lnTo>
                  <a:lnTo>
                    <a:pt x="0" y="17953"/>
                  </a:lnTo>
                  <a:lnTo>
                    <a:pt x="3097" y="21600"/>
                  </a:lnTo>
                  <a:lnTo>
                    <a:pt x="3097" y="18514"/>
                  </a:lnTo>
                  <a:lnTo>
                    <a:pt x="18514" y="18514"/>
                  </a:lnTo>
                  <a:lnTo>
                    <a:pt x="18514" y="3097"/>
                  </a:lnTo>
                  <a:lnTo>
                    <a:pt x="21600" y="3097"/>
                  </a:lnTo>
                  <a:lnTo>
                    <a:pt x="17953" y="0"/>
                  </a:lnTo>
                  <a:close/>
                </a:path>
              </a:pathLst>
            </a:custGeom>
            <a:solidFill>
              <a:srgbClr val="A0131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13323" name="AutoShape 11">
              <a:extLst>
                <a:ext uri="{FF2B5EF4-FFF2-40B4-BE49-F238E27FC236}">
                  <a16:creationId xmlns:a16="http://schemas.microsoft.com/office/drawing/2014/main" id="{10FE61E9-A2D7-54C3-7A08-F72B12CBF3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81983" y="2219229"/>
              <a:ext cx="1001714" cy="1085497"/>
            </a:xfrm>
            <a:custGeom>
              <a:avLst/>
              <a:gdLst>
                <a:gd name="T0" fmla="*/ 114792831 w 21600"/>
                <a:gd name="T1" fmla="*/ 0 h 21600"/>
                <a:gd name="T2" fmla="*/ 91467234 w 21600"/>
                <a:gd name="T3" fmla="*/ 23253506 h 21600"/>
                <a:gd name="T4" fmla="*/ 19802428 w 21600"/>
                <a:gd name="T5" fmla="*/ 107407721 h 21600"/>
                <a:gd name="T6" fmla="*/ 0 w 21600"/>
                <a:gd name="T7" fmla="*/ 134798469 h 21600"/>
                <a:gd name="T8" fmla="*/ 19802428 w 21600"/>
                <a:gd name="T9" fmla="*/ 162181592 h 21600"/>
                <a:gd name="T10" fmla="*/ 69094397 w 21600"/>
                <a:gd name="T11" fmla="*/ 139010664 h 21600"/>
                <a:gd name="T12" fmla="*/ 118379889 w 21600"/>
                <a:gd name="T13" fmla="*/ 81135811 h 21600"/>
                <a:gd name="T14" fmla="*/ 138112030 w 21600"/>
                <a:gd name="T15" fmla="*/ 23253506 h 21600"/>
                <a:gd name="T16" fmla="*/ 17694720 60000 65536"/>
                <a:gd name="T17" fmla="*/ 11796480 60000 65536"/>
                <a:gd name="T18" fmla="*/ 17694720 60000 65536"/>
                <a:gd name="T19" fmla="*/ 11796480 60000 65536"/>
                <a:gd name="T20" fmla="*/ 5898240 60000 65536"/>
                <a:gd name="T21" fmla="*/ 5898240 60000 65536"/>
                <a:gd name="T22" fmla="*/ 0 60000 65536"/>
                <a:gd name="T23" fmla="*/ 0 60000 65536"/>
                <a:gd name="T24" fmla="*/ 477 w 21600"/>
                <a:gd name="T25" fmla="*/ 17391 h 21600"/>
                <a:gd name="T26" fmla="*/ 18514 w 21600"/>
                <a:gd name="T27" fmla="*/ 185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7953" y="0"/>
                  </a:moveTo>
                  <a:lnTo>
                    <a:pt x="14305" y="3097"/>
                  </a:lnTo>
                  <a:lnTo>
                    <a:pt x="17391" y="3097"/>
                  </a:lnTo>
                  <a:lnTo>
                    <a:pt x="17391" y="17391"/>
                  </a:lnTo>
                  <a:lnTo>
                    <a:pt x="3097" y="17391"/>
                  </a:lnTo>
                  <a:lnTo>
                    <a:pt x="3097" y="14305"/>
                  </a:lnTo>
                  <a:lnTo>
                    <a:pt x="0" y="17953"/>
                  </a:lnTo>
                  <a:lnTo>
                    <a:pt x="3097" y="21600"/>
                  </a:lnTo>
                  <a:lnTo>
                    <a:pt x="3097" y="18514"/>
                  </a:lnTo>
                  <a:lnTo>
                    <a:pt x="18514" y="18514"/>
                  </a:lnTo>
                  <a:lnTo>
                    <a:pt x="18514" y="3097"/>
                  </a:lnTo>
                  <a:lnTo>
                    <a:pt x="21600" y="3097"/>
                  </a:lnTo>
                  <a:lnTo>
                    <a:pt x="17953" y="0"/>
                  </a:lnTo>
                  <a:close/>
                </a:path>
              </a:pathLst>
            </a:custGeom>
            <a:solidFill>
              <a:srgbClr val="A0131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9EEB512-5405-B262-F5FD-8C4C8D293772}"/>
              </a:ext>
            </a:extLst>
          </p:cNvPr>
          <p:cNvSpPr txBox="1"/>
          <p:nvPr/>
        </p:nvSpPr>
        <p:spPr>
          <a:xfrm>
            <a:off x="7768866" y="1709070"/>
            <a:ext cx="44231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800" u="sng" dirty="0">
                <a:solidFill>
                  <a:schemeClr val="accent2">
                    <a:lumMod val="75000"/>
                  </a:schemeClr>
                </a:solidFill>
              </a:rPr>
              <a:t>Opatrenia:  </a:t>
            </a:r>
          </a:p>
          <a:p>
            <a:r>
              <a:rPr lang="sk-SK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Účinnosť  </a:t>
            </a:r>
            <a:r>
              <a:rPr lang="sk-SK" sz="2400" dirty="0">
                <a:solidFill>
                  <a:schemeClr val="accent2">
                    <a:lumMod val="75000"/>
                  </a:schemeClr>
                </a:solidFill>
              </a:rPr>
              <a:t>verzus</a:t>
            </a:r>
            <a:r>
              <a:rPr lang="sk-SK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Efektívnosť</a:t>
            </a:r>
          </a:p>
          <a:p>
            <a:r>
              <a:rPr lang="sk-SK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Úžitok</a:t>
            </a:r>
            <a:r>
              <a:rPr lang="sk-SK" sz="2400" dirty="0">
                <a:solidFill>
                  <a:schemeClr val="accent2">
                    <a:lumMod val="75000"/>
                  </a:schemeClr>
                </a:solidFill>
              </a:rPr>
              <a:t>    verzus    </a:t>
            </a:r>
            <a:r>
              <a:rPr lang="sk-SK" sz="2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Náklady</a:t>
            </a:r>
          </a:p>
          <a:p>
            <a:endParaRPr lang="sk-SK" sz="24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F29C36D6-2DE5-72A9-F7A9-32C1C8AB6018}"/>
              </a:ext>
            </a:extLst>
          </p:cNvPr>
          <p:cNvSpPr txBox="1"/>
          <p:nvPr/>
        </p:nvSpPr>
        <p:spPr>
          <a:xfrm>
            <a:off x="487680" y="1263792"/>
            <a:ext cx="11054080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25" indent="-334963">
              <a:lnSpc>
                <a:spcPct val="90000"/>
              </a:lnSpc>
              <a:spcBef>
                <a:spcPts val="600"/>
              </a:spcBef>
              <a:buClr>
                <a:srgbClr val="A01310"/>
              </a:buClr>
              <a:buFont typeface="Wingdings" panose="05000000000000000000" pitchFamily="2" charset="2"/>
              <a:buChar char="q"/>
            </a:pPr>
            <a:r>
              <a:rPr lang="sk-SK" altLang="sk-SK" sz="1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Organizačné opatrenia</a:t>
            </a:r>
            <a:r>
              <a:rPr lang="sk-SK" altLang="sk-SK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úprava pracovného postupu, vystriedanie zamestnanca po určitom časovom intervale iným zamestnancom pracujúcim v prostredí, zvýšenie počtu zdravotných prestávok v nehlučnom prostredí atď. </a:t>
            </a:r>
          </a:p>
          <a:p>
            <a:pPr marL="365125" indent="-334963">
              <a:lnSpc>
                <a:spcPct val="90000"/>
              </a:lnSpc>
              <a:spcBef>
                <a:spcPts val="600"/>
              </a:spcBef>
              <a:buClr>
                <a:srgbClr val="A01310"/>
              </a:buClr>
              <a:buFont typeface="Wingdings" panose="05000000000000000000" pitchFamily="2" charset="2"/>
              <a:buChar char="q"/>
            </a:pPr>
            <a:r>
              <a:rPr lang="sk-SK" altLang="sk-SK" sz="1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Výstražné zariadenia a prostriedky</a:t>
            </a:r>
            <a:r>
              <a:rPr lang="sk-SK" altLang="sk-SK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uvedený pracovný priestor označíme výstražnými tabuľkami, ktoré upozorňujú na potrebu použiť chrániče sluchu. </a:t>
            </a:r>
          </a:p>
          <a:p>
            <a:pPr marL="365125" indent="-334963">
              <a:lnSpc>
                <a:spcPct val="90000"/>
              </a:lnSpc>
              <a:spcBef>
                <a:spcPts val="600"/>
              </a:spcBef>
              <a:buClr>
                <a:srgbClr val="A01310"/>
              </a:buClr>
              <a:buFont typeface="Wingdings" panose="05000000000000000000" pitchFamily="2" charset="2"/>
              <a:buChar char="q"/>
            </a:pPr>
            <a:r>
              <a:rPr lang="sk-SK" altLang="sk-SK" sz="1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Bezpečnostné (ochranné) zariadenia a prostriedky</a:t>
            </a:r>
            <a:r>
              <a:rPr lang="sk-SK" altLang="sk-SK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zamestnancom nachádzajúcim sa v tomto pracovnom prostredí pridelíme tlmiče hluku. Okrem toho môžeme postaviť i protihlukovú bariéru. </a:t>
            </a:r>
          </a:p>
          <a:p>
            <a:pPr marL="365125" indent="-334963">
              <a:lnSpc>
                <a:spcPct val="90000"/>
              </a:lnSpc>
              <a:spcBef>
                <a:spcPts val="600"/>
              </a:spcBef>
              <a:buClr>
                <a:srgbClr val="A01310"/>
              </a:buClr>
              <a:buFont typeface="Wingdings" panose="05000000000000000000" pitchFamily="2" charset="2"/>
              <a:buChar char="q"/>
            </a:pPr>
            <a:r>
              <a:rPr lang="sk-SK" altLang="sk-SK" sz="18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Dizajnový prístup</a:t>
            </a:r>
            <a:r>
              <a:rPr lang="sk-SK" altLang="sk-SK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– výrazné </a:t>
            </a:r>
            <a:r>
              <a:rPr lang="sk-SK" alt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zníženie hluku</a:t>
            </a:r>
            <a:r>
              <a:rPr lang="sk-SK" alt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v prevádzkarni dosiahneme najmä konštrukčným zásahom do technologického zaradenia – výmena motora za menej hlučný motor, modernizácia hlučnej časti zariadenia a podobne.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AD329B-0400-5723-0423-065FB19FAEF9}"/>
              </a:ext>
            </a:extLst>
          </p:cNvPr>
          <p:cNvSpPr txBox="1"/>
          <p:nvPr/>
        </p:nvSpPr>
        <p:spPr>
          <a:xfrm>
            <a:off x="1168400" y="508223"/>
            <a:ext cx="882904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Organizačné opatrenia – príklad hluk na pracovisku</a:t>
            </a:r>
            <a:endParaRPr lang="en-GB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A21B3F-2225-1983-C125-7947FB71E4C1}"/>
              </a:ext>
            </a:extLst>
          </p:cNvPr>
          <p:cNvSpPr txBox="1"/>
          <p:nvPr/>
        </p:nvSpPr>
        <p:spPr>
          <a:xfrm>
            <a:off x="558800" y="4994043"/>
            <a:ext cx="109118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Pri riadení rizika sa napríklad vo Veľkej Británii s obľubou používa tzv. ALARP princíp (</a:t>
            </a:r>
            <a:r>
              <a:rPr lang="en-GB" altLang="sk-SK" i="1" dirty="0">
                <a:latin typeface="Arial" panose="020B0604020202020204" pitchFamily="34" charset="0"/>
                <a:cs typeface="Arial" panose="020B0604020202020204" pitchFamily="34" charset="0"/>
              </a:rPr>
              <a:t>As Low As Reasonably Practicable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), ktorý je obsiahnutý i vo viacerých právnych predpisoch, hlavne v smerniciach HSE (Health and </a:t>
            </a:r>
            <a:r>
              <a:rPr lang="en-GB" altLang="sk-SK" dirty="0">
                <a:latin typeface="Arial" panose="020B0604020202020204" pitchFamily="34" charset="0"/>
                <a:cs typeface="Arial" panose="020B0604020202020204" pitchFamily="34" charset="0"/>
              </a:rPr>
              <a:t>Safety Executive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eaLnBrk="1" hangingPunct="1"/>
            <a:endParaRPr lang="sk-SK" alt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</a:pP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Pri práci s ionizujúcim žiarení využívame princíp ALARA (</a:t>
            </a:r>
            <a:r>
              <a:rPr lang="en-GB" altLang="sk-SK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Low As Reasonably Achievable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E99A31-4C5F-9AE6-07BA-7865E954622A}"/>
              </a:ext>
            </a:extLst>
          </p:cNvPr>
          <p:cNvSpPr txBox="1"/>
          <p:nvPr/>
        </p:nvSpPr>
        <p:spPr>
          <a:xfrm>
            <a:off x="1168400" y="4381630"/>
            <a:ext cx="882904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2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ALAPA / ALARA princíp</a:t>
            </a:r>
            <a:endParaRPr lang="en-GB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CA067E6-E056-61CD-2556-31E3A358F6B8}"/>
              </a:ext>
            </a:extLst>
          </p:cNvPr>
          <p:cNvSpPr txBox="1"/>
          <p:nvPr/>
        </p:nvSpPr>
        <p:spPr>
          <a:xfrm>
            <a:off x="510540" y="2797629"/>
            <a:ext cx="111709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000" dirty="0">
                <a:solidFill>
                  <a:schemeClr val="accent2">
                    <a:lumMod val="75000"/>
                  </a:schemeClr>
                </a:solidFill>
              </a:rPr>
              <a:t>Spoločenská prijateľnosť rizika závažnej priemyselnej havárie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000" dirty="0"/>
              <a:t>potenciálne ohrozenie života jednej alebo viacerých osôb je definovaná prijateľnou pravdepodobnosťou: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k-SK" altLang="sk-SK" sz="20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000" dirty="0"/>
              <a:t>a) ak ide o ohrozenie života jednej osoby </a:t>
            </a:r>
          </a:p>
          <a:p>
            <a:pPr lvl="1" eaLnBrk="1" hangingPunct="1">
              <a:buFontTx/>
              <a:buNone/>
            </a:pPr>
            <a:r>
              <a:rPr lang="sk-SK" altLang="sk-SK" sz="2000" b="1" dirty="0">
                <a:solidFill>
                  <a:srgbClr val="A01310"/>
                </a:solidFill>
              </a:rPr>
              <a:t>F</a:t>
            </a:r>
            <a:r>
              <a:rPr lang="sk-SK" altLang="sk-SK" sz="2000" b="1" baseline="-25000" dirty="0">
                <a:solidFill>
                  <a:srgbClr val="A01310"/>
                </a:solidFill>
              </a:rPr>
              <a:t>pr</a:t>
            </a:r>
            <a:r>
              <a:rPr lang="sk-SK" altLang="sk-SK" sz="2000" b="1" dirty="0">
                <a:solidFill>
                  <a:srgbClr val="A01310"/>
                </a:solidFill>
              </a:rPr>
              <a:t> = 10</a:t>
            </a:r>
            <a:r>
              <a:rPr lang="sk-SK" altLang="sk-SK" sz="2000" b="1" baseline="30000" dirty="0">
                <a:solidFill>
                  <a:srgbClr val="A01310"/>
                </a:solidFill>
              </a:rPr>
              <a:t>-5</a:t>
            </a:r>
            <a:r>
              <a:rPr lang="sk-SK" altLang="sk-SK" sz="2000" b="1" dirty="0">
                <a:solidFill>
                  <a:srgbClr val="A01310"/>
                </a:solidFill>
              </a:rPr>
              <a:t> pre existujúce podniky a zariadenia </a:t>
            </a:r>
          </a:p>
          <a:p>
            <a:pPr lvl="1" eaLnBrk="1" hangingPunct="1">
              <a:buFontTx/>
              <a:buNone/>
            </a:pPr>
            <a:r>
              <a:rPr lang="sk-SK" altLang="sk-SK" sz="2000" b="1" dirty="0">
                <a:solidFill>
                  <a:srgbClr val="A01310"/>
                </a:solidFill>
              </a:rPr>
              <a:t>F</a:t>
            </a:r>
            <a:r>
              <a:rPr lang="sk-SK" altLang="sk-SK" sz="2000" b="1" baseline="-25000" dirty="0">
                <a:solidFill>
                  <a:srgbClr val="A01310"/>
                </a:solidFill>
              </a:rPr>
              <a:t>pr</a:t>
            </a:r>
            <a:r>
              <a:rPr lang="sk-SK" altLang="sk-SK" sz="2000" b="1" dirty="0">
                <a:solidFill>
                  <a:srgbClr val="A01310"/>
                </a:solidFill>
              </a:rPr>
              <a:t> = 10</a:t>
            </a:r>
            <a:r>
              <a:rPr lang="sk-SK" altLang="sk-SK" sz="2000" b="1" baseline="30000" dirty="0">
                <a:solidFill>
                  <a:srgbClr val="A01310"/>
                </a:solidFill>
              </a:rPr>
              <a:t>-6</a:t>
            </a:r>
            <a:r>
              <a:rPr lang="sk-SK" altLang="sk-SK" sz="2000" b="1" dirty="0">
                <a:solidFill>
                  <a:srgbClr val="A01310"/>
                </a:solidFill>
              </a:rPr>
              <a:t> pre nové podniky a zariadenia</a:t>
            </a:r>
          </a:p>
          <a:p>
            <a:pPr lvl="1" eaLnBrk="1" hangingPunct="1">
              <a:buFontTx/>
              <a:buNone/>
            </a:pPr>
            <a:endParaRPr lang="sk-SK" altLang="sk-SK" sz="2000" b="1" dirty="0">
              <a:solidFill>
                <a:srgbClr val="A0131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000" dirty="0"/>
              <a:t>b) ak ide o ohrozenie života viacerých osôb </a:t>
            </a:r>
          </a:p>
          <a:p>
            <a:pPr lvl="1" eaLnBrk="1" hangingPunct="1">
              <a:buFontTx/>
              <a:buNone/>
            </a:pPr>
            <a:r>
              <a:rPr lang="sk-SK" altLang="sk-SK" sz="2000" b="1" dirty="0">
                <a:solidFill>
                  <a:srgbClr val="A01310"/>
                </a:solidFill>
              </a:rPr>
              <a:t>F</a:t>
            </a:r>
            <a:r>
              <a:rPr lang="sk-SK" altLang="sk-SK" sz="2000" b="1" baseline="-25000" dirty="0">
                <a:solidFill>
                  <a:srgbClr val="A01310"/>
                </a:solidFill>
              </a:rPr>
              <a:t>pr</a:t>
            </a:r>
            <a:r>
              <a:rPr lang="sk-SK" altLang="sk-SK" sz="2000" b="1" dirty="0">
                <a:solidFill>
                  <a:srgbClr val="A01310"/>
                </a:solidFill>
              </a:rPr>
              <a:t> = 10</a:t>
            </a:r>
            <a:r>
              <a:rPr lang="sk-SK" altLang="sk-SK" sz="2000" b="1" baseline="30000" dirty="0">
                <a:solidFill>
                  <a:srgbClr val="A01310"/>
                </a:solidFill>
              </a:rPr>
              <a:t>-3</a:t>
            </a:r>
            <a:r>
              <a:rPr lang="sk-SK" altLang="sk-SK" sz="2000" b="1" dirty="0">
                <a:solidFill>
                  <a:srgbClr val="A01310"/>
                </a:solidFill>
              </a:rPr>
              <a:t> x N</a:t>
            </a:r>
            <a:r>
              <a:rPr lang="sk-SK" altLang="sk-SK" sz="2000" b="1" baseline="30000" dirty="0">
                <a:solidFill>
                  <a:srgbClr val="A01310"/>
                </a:solidFill>
              </a:rPr>
              <a:t>-2</a:t>
            </a:r>
            <a:r>
              <a:rPr lang="sk-SK" altLang="sk-SK" sz="2000" b="1" dirty="0">
                <a:solidFill>
                  <a:srgbClr val="A01310"/>
                </a:solidFill>
              </a:rPr>
              <a:t> pre existujúce podniky a zariadenia</a:t>
            </a:r>
          </a:p>
          <a:p>
            <a:pPr lvl="1" eaLnBrk="1" hangingPunct="1">
              <a:buFontTx/>
              <a:buNone/>
            </a:pPr>
            <a:r>
              <a:rPr lang="sk-SK" altLang="sk-SK" sz="2000" b="1" dirty="0">
                <a:solidFill>
                  <a:srgbClr val="A01310"/>
                </a:solidFill>
              </a:rPr>
              <a:t>F</a:t>
            </a:r>
            <a:r>
              <a:rPr lang="sk-SK" altLang="sk-SK" sz="2000" b="1" baseline="-25000" dirty="0">
                <a:solidFill>
                  <a:srgbClr val="A01310"/>
                </a:solidFill>
              </a:rPr>
              <a:t>pr</a:t>
            </a:r>
            <a:r>
              <a:rPr lang="sk-SK" altLang="sk-SK" sz="2000" b="1" dirty="0">
                <a:solidFill>
                  <a:srgbClr val="A01310"/>
                </a:solidFill>
              </a:rPr>
              <a:t> = 10</a:t>
            </a:r>
            <a:r>
              <a:rPr lang="sk-SK" altLang="sk-SK" sz="2000" b="1" baseline="30000" dirty="0">
                <a:solidFill>
                  <a:srgbClr val="A01310"/>
                </a:solidFill>
              </a:rPr>
              <a:t>-4</a:t>
            </a:r>
            <a:r>
              <a:rPr lang="sk-SK" altLang="sk-SK" sz="2000" b="1" dirty="0">
                <a:solidFill>
                  <a:srgbClr val="A01310"/>
                </a:solidFill>
              </a:rPr>
              <a:t> x N</a:t>
            </a:r>
            <a:r>
              <a:rPr lang="sk-SK" altLang="sk-SK" sz="2000" b="1" baseline="30000" dirty="0">
                <a:solidFill>
                  <a:srgbClr val="A01310"/>
                </a:solidFill>
              </a:rPr>
              <a:t>-2</a:t>
            </a:r>
            <a:r>
              <a:rPr lang="sk-SK" altLang="sk-SK" sz="2000" b="1" dirty="0">
                <a:solidFill>
                  <a:srgbClr val="A01310"/>
                </a:solidFill>
              </a:rPr>
              <a:t> pre nové podniky a zariadenia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000" dirty="0"/>
              <a:t>„F</a:t>
            </a:r>
            <a:r>
              <a:rPr lang="sk-SK" altLang="sk-SK" sz="2000" baseline="-25000" dirty="0"/>
              <a:t>pr</a:t>
            </a:r>
            <a:r>
              <a:rPr lang="sk-SK" altLang="sk-SK" sz="2000" dirty="0"/>
              <a:t>“ je početnosť (frekvencia) výskytu závažnej priemyselnej havárie (počet udalostí za rok – rok</a:t>
            </a:r>
            <a:r>
              <a:rPr lang="sk-SK" altLang="sk-SK" sz="2000" baseline="30000" dirty="0"/>
              <a:t>-1</a:t>
            </a:r>
            <a:r>
              <a:rPr lang="sk-SK" altLang="sk-SK" sz="2000" dirty="0"/>
              <a:t>),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sz="2000" dirty="0"/>
              <a:t>„N“ je počet ohrozených osôb</a:t>
            </a:r>
          </a:p>
          <a:p>
            <a:pPr lvl="1" eaLnBrk="1" hangingPunct="1">
              <a:buFontTx/>
              <a:buNone/>
            </a:pP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26B92-8997-748E-F301-E0CE40AD9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 dirty="0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91C71-4615-9D4E-8C35-C04DC804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DBF8C00-6C4B-F284-C9A1-3E9F9132848D}"/>
              </a:ext>
            </a:extLst>
          </p:cNvPr>
          <p:cNvSpPr txBox="1">
            <a:spLocks noChangeArrowheads="1"/>
          </p:cNvSpPr>
          <p:nvPr/>
        </p:nvSpPr>
        <p:spPr>
          <a:xfrm>
            <a:off x="4833256" y="-225425"/>
            <a:ext cx="7108373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sk-SK" dirty="0">
                <a:solidFill>
                  <a:schemeClr val="accent2">
                    <a:lumMod val="75000"/>
                  </a:schemeClr>
                </a:solidFill>
              </a:rPr>
              <a:t>Individuálne a spoločenské riziko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2F041B-5B63-34F0-55C1-A6C91855565B}"/>
              </a:ext>
            </a:extLst>
          </p:cNvPr>
          <p:cNvSpPr txBox="1">
            <a:spLocks noChangeArrowheads="1"/>
          </p:cNvSpPr>
          <p:nvPr/>
        </p:nvSpPr>
        <p:spPr>
          <a:xfrm>
            <a:off x="366714" y="688975"/>
            <a:ext cx="10758487" cy="2010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sk-SK" altLang="sk-SK" sz="2200" dirty="0">
                <a:solidFill>
                  <a:schemeClr val="accent2">
                    <a:lumMod val="75000"/>
                  </a:schemeClr>
                </a:solidFill>
              </a:rPr>
              <a:t>Individuálne riziko </a:t>
            </a:r>
            <a:r>
              <a:rPr lang="sk-SK" altLang="sk-SK" sz="2200" dirty="0"/>
              <a:t>- potenciál úmrtia jednotlivca v nadväznosti na prípad poruchy zariadenia. Predpokladá sa, že jednotlivec nie je chránený a že je vystavený nepriaznivým okolnostiam po celý čas expozície. Ide o jednorozmernú mieru rizika – početnosť havárie</a:t>
            </a:r>
          </a:p>
          <a:p>
            <a:pPr eaLnBrk="1" hangingPunct="1"/>
            <a:r>
              <a:rPr lang="sk-SK" altLang="sk-SK" sz="2200" dirty="0">
                <a:solidFill>
                  <a:schemeClr val="accent2">
                    <a:lumMod val="75000"/>
                  </a:schemeClr>
                </a:solidFill>
              </a:rPr>
              <a:t>Spoločenské riziko </a:t>
            </a:r>
            <a:r>
              <a:rPr lang="sk-SK" altLang="sk-SK" sz="2200" dirty="0"/>
              <a:t>predstavuje frekvenciu takej udalosti, pri ktorej zahynie N alebo viac osôb súčasne.  Ide o dvojrozmernú mieru rizika – početnosť havárií a osôb </a:t>
            </a:r>
            <a:endParaRPr lang="sk-SK" altLang="sk-S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F5686-94C3-C51F-277A-C1FC6F749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634" y="3822145"/>
            <a:ext cx="2743200" cy="19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15112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9047_TF22318419_Win32" id="{DA6E7C03-7C07-46B9-8D9D-F061C4AB5C28}" vid="{0874F78C-8308-4EE6-8F19-85387B8691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BA3906-9696-4247-AC0D-DD5C26B2A70A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2378</Words>
  <Application>Microsoft Office PowerPoint</Application>
  <PresentationFormat>Widescreen</PresentationFormat>
  <Paragraphs>390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Aptos</vt:lpstr>
      <vt:lpstr>Aptos Narrow</vt:lpstr>
      <vt:lpstr>Arial</vt:lpstr>
      <vt:lpstr>Arial Narrow</vt:lpstr>
      <vt:lpstr>Arial Nova Cond Light</vt:lpstr>
      <vt:lpstr>Calibri</vt:lpstr>
      <vt:lpstr>Cambria Math</vt:lpstr>
      <vt:lpstr>John Handy LET</vt:lpstr>
      <vt:lpstr>Symbol</vt:lpstr>
      <vt:lpstr>Tenorite</vt:lpstr>
      <vt:lpstr>Times New Roman</vt:lpstr>
      <vt:lpstr>Trebuchet MS</vt:lpstr>
      <vt:lpstr>Wingdings</vt:lpstr>
      <vt:lpstr>Monoline</vt:lpstr>
      <vt:lpstr>Equation</vt:lpstr>
      <vt:lpstr>Bezpečnosť a spoľahlivosť Jadrových elektrárni</vt:lpstr>
      <vt:lpstr>PowerPoint Presentation</vt:lpstr>
      <vt:lpstr>Okruhy otázok</vt:lpstr>
      <vt:lpstr>PowerPoint Presentation</vt:lpstr>
      <vt:lpstr>Definícia jadrového zariadenia</vt:lpstr>
      <vt:lpstr>PowerPoint Presentation</vt:lpstr>
      <vt:lpstr>PowerPoint Presentation</vt:lpstr>
      <vt:lpstr>PowerPoint Presentation</vt:lpstr>
      <vt:lpstr>PowerPoint Presentation</vt:lpstr>
      <vt:lpstr>Príklady F-N krivky</vt:lpstr>
      <vt:lpstr>Rozdelenie udalostí</vt:lpstr>
      <vt:lpstr>PowerPoint Presentation</vt:lpstr>
      <vt:lpstr>Pravdepodobnosti v  prevádzke</vt:lpstr>
      <vt:lpstr>Hustota pravdepodobnosti poruchy</vt:lpstr>
      <vt:lpstr>distribučná funkcia</vt:lpstr>
      <vt:lpstr>PowerPoint Presentation</vt:lpstr>
      <vt:lpstr>PowerPoint Presentation</vt:lpstr>
      <vt:lpstr>PowerPoint Presentation</vt:lpstr>
      <vt:lpstr>Binomické rozdelenie</vt:lpstr>
      <vt:lpstr>Gaussovo (normálne) rozdelenie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Jana Veternikova</dc:creator>
  <cp:lastModifiedBy>Jana Veternikova</cp:lastModifiedBy>
  <cp:revision>14</cp:revision>
  <dcterms:created xsi:type="dcterms:W3CDTF">2024-12-03T12:42:16Z</dcterms:created>
  <dcterms:modified xsi:type="dcterms:W3CDTF">2024-12-19T14:16:31Z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